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2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C8B3875-DABF-44DA-9FAF-D8E3FB7214B7}" type="datetimeFigureOut">
              <a:rPr lang="en-GB" smtClean="0"/>
              <a:t>27/07/2021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DD8782-4824-4337-9228-EA259626D3EF}" type="slidenum">
              <a:rPr lang="en-GB" smtClean="0"/>
              <a:t>‹#›</a:t>
            </a:fld>
            <a:endParaRPr lang="en-GB"/>
          </a:p>
        </p:txBody>
      </p:sp>
    </p:spTree>
    <p:extLst>
      <p:ext uri="{BB962C8B-B14F-4D97-AF65-F5344CB8AC3E}">
        <p14:creationId xmlns:p14="http://schemas.microsoft.com/office/powerpoint/2010/main" val="3450323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8B3875-DABF-44DA-9FAF-D8E3FB7214B7}" type="datetimeFigureOut">
              <a:rPr lang="en-GB" smtClean="0"/>
              <a:t>27/07/2021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DD8782-4824-4337-9228-EA259626D3EF}" type="slidenum">
              <a:rPr lang="en-GB" smtClean="0"/>
              <a:t>‹#›</a:t>
            </a:fld>
            <a:endParaRPr lang="en-GB"/>
          </a:p>
        </p:txBody>
      </p:sp>
    </p:spTree>
    <p:extLst>
      <p:ext uri="{BB962C8B-B14F-4D97-AF65-F5344CB8AC3E}">
        <p14:creationId xmlns:p14="http://schemas.microsoft.com/office/powerpoint/2010/main" val="1649963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8B3875-DABF-44DA-9FAF-D8E3FB7214B7}" type="datetimeFigureOut">
              <a:rPr lang="en-GB" smtClean="0"/>
              <a:t>27/07/2021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DD8782-4824-4337-9228-EA259626D3EF}" type="slidenum">
              <a:rPr lang="en-GB" smtClean="0"/>
              <a:t>‹#›</a:t>
            </a:fld>
            <a:endParaRPr lang="en-GB"/>
          </a:p>
        </p:txBody>
      </p:sp>
    </p:spTree>
    <p:extLst>
      <p:ext uri="{BB962C8B-B14F-4D97-AF65-F5344CB8AC3E}">
        <p14:creationId xmlns:p14="http://schemas.microsoft.com/office/powerpoint/2010/main" val="4000888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8B3875-DABF-44DA-9FAF-D8E3FB7214B7}" type="datetimeFigureOut">
              <a:rPr lang="en-GB" smtClean="0"/>
              <a:t>27/07/2021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DD8782-4824-4337-9228-EA259626D3EF}" type="slidenum">
              <a:rPr lang="en-GB" smtClean="0"/>
              <a:t>‹#›</a:t>
            </a:fld>
            <a:endParaRPr lang="en-GB"/>
          </a:p>
        </p:txBody>
      </p:sp>
    </p:spTree>
    <p:extLst>
      <p:ext uri="{BB962C8B-B14F-4D97-AF65-F5344CB8AC3E}">
        <p14:creationId xmlns:p14="http://schemas.microsoft.com/office/powerpoint/2010/main" val="2976249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8B3875-DABF-44DA-9FAF-D8E3FB7214B7}" type="datetimeFigureOut">
              <a:rPr lang="en-GB" smtClean="0"/>
              <a:t>27/07/2021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DD8782-4824-4337-9228-EA259626D3EF}" type="slidenum">
              <a:rPr lang="en-GB" smtClean="0"/>
              <a:t>‹#›</a:t>
            </a:fld>
            <a:endParaRPr lang="en-GB"/>
          </a:p>
        </p:txBody>
      </p:sp>
    </p:spTree>
    <p:extLst>
      <p:ext uri="{BB962C8B-B14F-4D97-AF65-F5344CB8AC3E}">
        <p14:creationId xmlns:p14="http://schemas.microsoft.com/office/powerpoint/2010/main" val="222267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C8B3875-DABF-44DA-9FAF-D8E3FB7214B7}" type="datetimeFigureOut">
              <a:rPr lang="en-GB" smtClean="0"/>
              <a:t>27/07/2021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DD8782-4824-4337-9228-EA259626D3EF}" type="slidenum">
              <a:rPr lang="en-GB" smtClean="0"/>
              <a:t>‹#›</a:t>
            </a:fld>
            <a:endParaRPr lang="en-GB"/>
          </a:p>
        </p:txBody>
      </p:sp>
    </p:spTree>
    <p:extLst>
      <p:ext uri="{BB962C8B-B14F-4D97-AF65-F5344CB8AC3E}">
        <p14:creationId xmlns:p14="http://schemas.microsoft.com/office/powerpoint/2010/main" val="157478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C8B3875-DABF-44DA-9FAF-D8E3FB7214B7}" type="datetimeFigureOut">
              <a:rPr lang="en-GB" smtClean="0"/>
              <a:t>27/07/2021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7DD8782-4824-4337-9228-EA259626D3EF}" type="slidenum">
              <a:rPr lang="en-GB" smtClean="0"/>
              <a:t>‹#›</a:t>
            </a:fld>
            <a:endParaRPr lang="en-GB"/>
          </a:p>
        </p:txBody>
      </p:sp>
    </p:spTree>
    <p:extLst>
      <p:ext uri="{BB962C8B-B14F-4D97-AF65-F5344CB8AC3E}">
        <p14:creationId xmlns:p14="http://schemas.microsoft.com/office/powerpoint/2010/main" val="405221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C8B3875-DABF-44DA-9FAF-D8E3FB7214B7}" type="datetimeFigureOut">
              <a:rPr lang="en-GB" smtClean="0"/>
              <a:t>27/07/2021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DD8782-4824-4337-9228-EA259626D3EF}" type="slidenum">
              <a:rPr lang="en-GB" smtClean="0"/>
              <a:t>‹#›</a:t>
            </a:fld>
            <a:endParaRPr lang="en-GB"/>
          </a:p>
        </p:txBody>
      </p:sp>
    </p:spTree>
    <p:extLst>
      <p:ext uri="{BB962C8B-B14F-4D97-AF65-F5344CB8AC3E}">
        <p14:creationId xmlns:p14="http://schemas.microsoft.com/office/powerpoint/2010/main" val="634410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8B3875-DABF-44DA-9FAF-D8E3FB7214B7}" type="datetimeFigureOut">
              <a:rPr lang="en-GB" smtClean="0"/>
              <a:t>27/07/2021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7DD8782-4824-4337-9228-EA259626D3EF}" type="slidenum">
              <a:rPr lang="en-GB" smtClean="0"/>
              <a:t>‹#›</a:t>
            </a:fld>
            <a:endParaRPr lang="en-GB"/>
          </a:p>
        </p:txBody>
      </p:sp>
    </p:spTree>
    <p:extLst>
      <p:ext uri="{BB962C8B-B14F-4D97-AF65-F5344CB8AC3E}">
        <p14:creationId xmlns:p14="http://schemas.microsoft.com/office/powerpoint/2010/main" val="2303581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8B3875-DABF-44DA-9FAF-D8E3FB7214B7}" type="datetimeFigureOut">
              <a:rPr lang="en-GB" smtClean="0"/>
              <a:t>27/07/2021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DD8782-4824-4337-9228-EA259626D3EF}" type="slidenum">
              <a:rPr lang="en-GB" smtClean="0"/>
              <a:t>‹#›</a:t>
            </a:fld>
            <a:endParaRPr lang="en-GB"/>
          </a:p>
        </p:txBody>
      </p:sp>
    </p:spTree>
    <p:extLst>
      <p:ext uri="{BB962C8B-B14F-4D97-AF65-F5344CB8AC3E}">
        <p14:creationId xmlns:p14="http://schemas.microsoft.com/office/powerpoint/2010/main" val="3091348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8B3875-DABF-44DA-9FAF-D8E3FB7214B7}" type="datetimeFigureOut">
              <a:rPr lang="en-GB" smtClean="0"/>
              <a:t>27/07/2021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DD8782-4824-4337-9228-EA259626D3EF}" type="slidenum">
              <a:rPr lang="en-GB" smtClean="0"/>
              <a:t>‹#›</a:t>
            </a:fld>
            <a:endParaRPr lang="en-GB"/>
          </a:p>
        </p:txBody>
      </p:sp>
    </p:spTree>
    <p:extLst>
      <p:ext uri="{BB962C8B-B14F-4D97-AF65-F5344CB8AC3E}">
        <p14:creationId xmlns:p14="http://schemas.microsoft.com/office/powerpoint/2010/main" val="1592076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8B3875-DABF-44DA-9FAF-D8E3FB7214B7}" type="datetimeFigureOut">
              <a:rPr lang="en-GB" smtClean="0"/>
              <a:t>27/07/2021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DD8782-4824-4337-9228-EA259626D3EF}" type="slidenum">
              <a:rPr lang="en-GB" smtClean="0"/>
              <a:t>‹#›</a:t>
            </a:fld>
            <a:endParaRPr lang="en-GB"/>
          </a:p>
        </p:txBody>
      </p:sp>
    </p:spTree>
    <p:extLst>
      <p:ext uri="{BB962C8B-B14F-4D97-AF65-F5344CB8AC3E}">
        <p14:creationId xmlns:p14="http://schemas.microsoft.com/office/powerpoint/2010/main" val="1495959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2" Type="http://schemas.openxmlformats.org/officeDocument/2006/relationships/hyperlink" Target="https://akperyarsismd.e-journal.id/BNJ"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30000" r="-30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476672"/>
            <a:ext cx="6692280" cy="1584177"/>
          </a:xfrm>
        </p:spPr>
        <p:txBody>
          <a:bodyPr>
            <a:normAutofit fontScale="90000"/>
          </a:bodyPr>
          <a:lstStyle/>
          <a:p>
            <a:r>
              <a:rPr lang="en-ID" b="1" dirty="0" smtClean="0"/>
              <a:t/>
            </a:r>
            <a:br>
              <a:rPr lang="en-ID" b="1" dirty="0" smtClean="0"/>
            </a:br>
            <a:r>
              <a:rPr lang="en-ID" sz="3600" b="1" dirty="0" smtClean="0"/>
              <a:t>Yoga </a:t>
            </a:r>
            <a:r>
              <a:rPr lang="en-ID" sz="3600" b="1" dirty="0" err="1"/>
              <a:t>Pada</a:t>
            </a:r>
            <a:r>
              <a:rPr lang="en-ID" sz="3600" b="1" dirty="0"/>
              <a:t> </a:t>
            </a:r>
            <a:r>
              <a:rPr lang="en-ID" sz="3600" b="1" dirty="0" err="1"/>
              <a:t>Remaja</a:t>
            </a:r>
            <a:r>
              <a:rPr lang="en-ID" sz="3600" b="1" dirty="0"/>
              <a:t> </a:t>
            </a:r>
            <a:r>
              <a:rPr lang="en-ID" sz="3600" b="1" dirty="0" err="1" smtClean="0"/>
              <a:t>untuk</a:t>
            </a:r>
            <a:r>
              <a:rPr lang="en-ID" sz="3600" b="1" dirty="0" smtClean="0"/>
              <a:t> </a:t>
            </a:r>
            <a:r>
              <a:rPr lang="en-ID" sz="3600" b="1" dirty="0" err="1"/>
              <a:t>Mengatasi</a:t>
            </a:r>
            <a:r>
              <a:rPr lang="en-ID" sz="3600" b="1" dirty="0"/>
              <a:t> </a:t>
            </a:r>
            <a:r>
              <a:rPr lang="id-ID" sz="3600" b="1" dirty="0" smtClean="0"/>
              <a:t>Dismenore</a:t>
            </a:r>
            <a:r>
              <a:rPr lang="en-GB" b="1" dirty="0" smtClean="0"/>
              <a:t/>
            </a:r>
            <a:br>
              <a:rPr lang="en-GB" b="1" dirty="0" smtClean="0"/>
            </a:br>
            <a:r>
              <a:rPr lang="en-GB" dirty="0" smtClean="0"/>
              <a:t/>
            </a:r>
            <a:br>
              <a:rPr lang="en-GB" dirty="0" smtClean="0"/>
            </a:br>
            <a:r>
              <a:rPr lang="en-ID" sz="2000" b="1" dirty="0" err="1" smtClean="0"/>
              <a:t>Dosen</a:t>
            </a:r>
            <a:r>
              <a:rPr lang="en-ID" sz="2000" b="1" dirty="0" smtClean="0"/>
              <a:t> </a:t>
            </a:r>
            <a:r>
              <a:rPr lang="en-ID" sz="2000" b="1" dirty="0" err="1"/>
              <a:t>Pembimbing</a:t>
            </a:r>
            <a:r>
              <a:rPr lang="en-ID" sz="2000" b="1" dirty="0"/>
              <a:t> : </a:t>
            </a:r>
            <a:r>
              <a:rPr lang="en-ID" sz="2000" b="1" dirty="0" err="1"/>
              <a:t>Eti</a:t>
            </a:r>
            <a:r>
              <a:rPr lang="en-ID" sz="2000" b="1" dirty="0"/>
              <a:t> </a:t>
            </a:r>
            <a:r>
              <a:rPr lang="en-ID" sz="2000" b="1" dirty="0" err="1"/>
              <a:t>Salafas</a:t>
            </a:r>
            <a:r>
              <a:rPr lang="en-ID" sz="2000" b="1" dirty="0"/>
              <a:t>, </a:t>
            </a:r>
            <a:r>
              <a:rPr lang="en-ID" sz="2000" b="1" dirty="0" err="1"/>
              <a:t>S.Si.T</a:t>
            </a:r>
            <a:r>
              <a:rPr lang="en-ID" sz="2000" b="1" dirty="0"/>
              <a:t>., </a:t>
            </a:r>
            <a:r>
              <a:rPr lang="en-ID" sz="2000" b="1" dirty="0" err="1"/>
              <a:t>M.Kes</a:t>
            </a:r>
            <a:r>
              <a:rPr lang="en-ID" sz="2000" b="1" dirty="0"/>
              <a:t> </a:t>
            </a:r>
            <a:r>
              <a:rPr lang="en-GB" dirty="0"/>
              <a:t/>
            </a:r>
            <a:br>
              <a:rPr lang="en-GB" dirty="0"/>
            </a:br>
            <a:endParaRPr lang="en-GB" dirty="0"/>
          </a:p>
        </p:txBody>
      </p:sp>
      <p:sp>
        <p:nvSpPr>
          <p:cNvPr id="3" name="Subtitle 2"/>
          <p:cNvSpPr>
            <a:spLocks noGrp="1"/>
          </p:cNvSpPr>
          <p:nvPr>
            <p:ph type="subTitle" idx="1"/>
          </p:nvPr>
        </p:nvSpPr>
        <p:spPr>
          <a:xfrm>
            <a:off x="1145732" y="2492896"/>
            <a:ext cx="7192566" cy="3096344"/>
          </a:xfrm>
        </p:spPr>
        <p:txBody>
          <a:bodyPr>
            <a:normAutofit fontScale="77500" lnSpcReduction="20000"/>
          </a:bodyPr>
          <a:lstStyle/>
          <a:p>
            <a:r>
              <a:rPr lang="en-ID" b="1" dirty="0" err="1">
                <a:solidFill>
                  <a:schemeClr val="tx1"/>
                </a:solidFill>
              </a:rPr>
              <a:t>Disusun</a:t>
            </a:r>
            <a:r>
              <a:rPr lang="en-ID" b="1" dirty="0">
                <a:solidFill>
                  <a:schemeClr val="tx1"/>
                </a:solidFill>
              </a:rPr>
              <a:t> </a:t>
            </a:r>
            <a:r>
              <a:rPr lang="en-ID" b="1" dirty="0" err="1">
                <a:solidFill>
                  <a:schemeClr val="tx1"/>
                </a:solidFill>
              </a:rPr>
              <a:t>Oleh</a:t>
            </a:r>
            <a:r>
              <a:rPr lang="en-ID" b="1" dirty="0">
                <a:solidFill>
                  <a:schemeClr val="tx1"/>
                </a:solidFill>
              </a:rPr>
              <a:t> </a:t>
            </a:r>
            <a:r>
              <a:rPr lang="en-ID" b="1" dirty="0" err="1">
                <a:solidFill>
                  <a:schemeClr val="tx1"/>
                </a:solidFill>
              </a:rPr>
              <a:t>Kelompok</a:t>
            </a:r>
            <a:r>
              <a:rPr lang="en-ID" b="1" dirty="0">
                <a:solidFill>
                  <a:schemeClr val="tx1"/>
                </a:solidFill>
              </a:rPr>
              <a:t> 1 </a:t>
            </a:r>
            <a:endParaRPr lang="en-GB" b="1" dirty="0" smtClean="0">
              <a:solidFill>
                <a:schemeClr val="tx1"/>
              </a:solidFill>
            </a:endParaRPr>
          </a:p>
          <a:p>
            <a:r>
              <a:rPr lang="en-ID" b="1" dirty="0" err="1" smtClean="0">
                <a:solidFill>
                  <a:schemeClr val="tx1"/>
                </a:solidFill>
              </a:rPr>
              <a:t>Siti</a:t>
            </a:r>
            <a:r>
              <a:rPr lang="en-ID" b="1" dirty="0" smtClean="0">
                <a:solidFill>
                  <a:schemeClr val="tx1"/>
                </a:solidFill>
              </a:rPr>
              <a:t> </a:t>
            </a:r>
            <a:r>
              <a:rPr lang="en-ID" b="1" dirty="0" err="1">
                <a:solidFill>
                  <a:schemeClr val="tx1"/>
                </a:solidFill>
              </a:rPr>
              <a:t>Azizatul</a:t>
            </a:r>
            <a:r>
              <a:rPr lang="en-ID" b="1" dirty="0">
                <a:solidFill>
                  <a:schemeClr val="tx1"/>
                </a:solidFill>
              </a:rPr>
              <a:t> </a:t>
            </a:r>
            <a:r>
              <a:rPr lang="en-ID" b="1" dirty="0" err="1">
                <a:solidFill>
                  <a:schemeClr val="tx1"/>
                </a:solidFill>
              </a:rPr>
              <a:t>Fitri</a:t>
            </a:r>
            <a:r>
              <a:rPr lang="en-ID" b="1" dirty="0">
                <a:solidFill>
                  <a:schemeClr val="tx1"/>
                </a:solidFill>
              </a:rPr>
              <a:t>			: </a:t>
            </a:r>
            <a:r>
              <a:rPr lang="en-ID" b="1" dirty="0" smtClean="0">
                <a:solidFill>
                  <a:schemeClr val="tx1"/>
                </a:solidFill>
              </a:rPr>
              <a:t>152201001</a:t>
            </a:r>
            <a:endParaRPr lang="en-GB" b="1" dirty="0" smtClean="0">
              <a:solidFill>
                <a:schemeClr val="tx1"/>
              </a:solidFill>
            </a:endParaRPr>
          </a:p>
          <a:p>
            <a:r>
              <a:rPr lang="en-ID" b="1" dirty="0" err="1" smtClean="0">
                <a:solidFill>
                  <a:schemeClr val="tx1"/>
                </a:solidFill>
              </a:rPr>
              <a:t>Ameliana</a:t>
            </a:r>
            <a:r>
              <a:rPr lang="en-ID" b="1" dirty="0" smtClean="0">
                <a:solidFill>
                  <a:schemeClr val="tx1"/>
                </a:solidFill>
              </a:rPr>
              <a:t> </a:t>
            </a:r>
            <a:r>
              <a:rPr lang="en-ID" b="1" dirty="0" err="1">
                <a:solidFill>
                  <a:schemeClr val="tx1"/>
                </a:solidFill>
              </a:rPr>
              <a:t>Friska</a:t>
            </a:r>
            <a:r>
              <a:rPr lang="en-ID" b="1" dirty="0">
                <a:solidFill>
                  <a:schemeClr val="tx1"/>
                </a:solidFill>
              </a:rPr>
              <a:t> </a:t>
            </a:r>
            <a:r>
              <a:rPr lang="en-ID" b="1" dirty="0" err="1">
                <a:solidFill>
                  <a:schemeClr val="tx1"/>
                </a:solidFill>
              </a:rPr>
              <a:t>Rahmadini</a:t>
            </a:r>
            <a:r>
              <a:rPr lang="en-ID" b="1" dirty="0">
                <a:solidFill>
                  <a:schemeClr val="tx1"/>
                </a:solidFill>
              </a:rPr>
              <a:t>	</a:t>
            </a:r>
            <a:r>
              <a:rPr lang="en-ID" b="1" dirty="0" smtClean="0">
                <a:solidFill>
                  <a:schemeClr val="tx1"/>
                </a:solidFill>
              </a:rPr>
              <a:t>	: </a:t>
            </a:r>
            <a:r>
              <a:rPr lang="en-ID" b="1" dirty="0">
                <a:solidFill>
                  <a:schemeClr val="tx1"/>
                </a:solidFill>
              </a:rPr>
              <a:t>152201126</a:t>
            </a:r>
            <a:endParaRPr lang="en-GB" b="1" dirty="0">
              <a:solidFill>
                <a:schemeClr val="tx1"/>
              </a:solidFill>
            </a:endParaRPr>
          </a:p>
          <a:p>
            <a:pPr lvl="0"/>
            <a:r>
              <a:rPr lang="en-ID" b="1" dirty="0" err="1">
                <a:solidFill>
                  <a:schemeClr val="tx1"/>
                </a:solidFill>
              </a:rPr>
              <a:t>Yovita</a:t>
            </a:r>
            <a:r>
              <a:rPr lang="en-ID" b="1" dirty="0">
                <a:solidFill>
                  <a:schemeClr val="tx1"/>
                </a:solidFill>
              </a:rPr>
              <a:t> Maria </a:t>
            </a:r>
            <a:r>
              <a:rPr lang="en-ID" b="1" dirty="0" err="1">
                <a:solidFill>
                  <a:schemeClr val="tx1"/>
                </a:solidFill>
              </a:rPr>
              <a:t>Lorensa</a:t>
            </a:r>
            <a:r>
              <a:rPr lang="en-ID" b="1" dirty="0">
                <a:solidFill>
                  <a:schemeClr val="tx1"/>
                </a:solidFill>
              </a:rPr>
              <a:t> 	            : 152201003</a:t>
            </a:r>
            <a:endParaRPr lang="en-GB" b="1" dirty="0">
              <a:solidFill>
                <a:schemeClr val="tx1"/>
              </a:solidFill>
            </a:endParaRPr>
          </a:p>
          <a:p>
            <a:pPr lvl="0"/>
            <a:r>
              <a:rPr lang="en-ID" b="1" dirty="0" err="1">
                <a:solidFill>
                  <a:schemeClr val="tx1"/>
                </a:solidFill>
              </a:rPr>
              <a:t>Putri</a:t>
            </a:r>
            <a:r>
              <a:rPr lang="en-ID" b="1" dirty="0">
                <a:solidFill>
                  <a:schemeClr val="tx1"/>
                </a:solidFill>
              </a:rPr>
              <a:t> </a:t>
            </a:r>
            <a:r>
              <a:rPr lang="en-ID" b="1" dirty="0" err="1">
                <a:solidFill>
                  <a:schemeClr val="tx1"/>
                </a:solidFill>
              </a:rPr>
              <a:t>Darwati</a:t>
            </a:r>
            <a:r>
              <a:rPr lang="en-ID" b="1" dirty="0">
                <a:solidFill>
                  <a:schemeClr val="tx1"/>
                </a:solidFill>
              </a:rPr>
              <a:t>		         </a:t>
            </a:r>
            <a:r>
              <a:rPr lang="en-ID" b="1" dirty="0" smtClean="0">
                <a:solidFill>
                  <a:schemeClr val="tx1"/>
                </a:solidFill>
              </a:rPr>
              <a:t>	   	: </a:t>
            </a:r>
            <a:r>
              <a:rPr lang="en-ID" b="1" dirty="0">
                <a:solidFill>
                  <a:schemeClr val="tx1"/>
                </a:solidFill>
              </a:rPr>
              <a:t>152201004</a:t>
            </a:r>
            <a:endParaRPr lang="en-GB" b="1" dirty="0">
              <a:solidFill>
                <a:schemeClr val="tx1"/>
              </a:solidFill>
            </a:endParaRPr>
          </a:p>
          <a:p>
            <a:pPr lvl="0"/>
            <a:r>
              <a:rPr lang="en-ID" b="1" dirty="0" err="1">
                <a:solidFill>
                  <a:schemeClr val="tx1"/>
                </a:solidFill>
              </a:rPr>
              <a:t>Fera</a:t>
            </a:r>
            <a:r>
              <a:rPr lang="en-ID" b="1" dirty="0">
                <a:solidFill>
                  <a:schemeClr val="tx1"/>
                </a:solidFill>
              </a:rPr>
              <a:t> </a:t>
            </a:r>
            <a:r>
              <a:rPr lang="en-ID" b="1" dirty="0" err="1">
                <a:solidFill>
                  <a:schemeClr val="tx1"/>
                </a:solidFill>
              </a:rPr>
              <a:t>Ariyani</a:t>
            </a:r>
            <a:r>
              <a:rPr lang="en-ID" b="1" dirty="0">
                <a:solidFill>
                  <a:schemeClr val="tx1"/>
                </a:solidFill>
              </a:rPr>
              <a:t>			</a:t>
            </a:r>
            <a:r>
              <a:rPr lang="en-ID" b="1" dirty="0" smtClean="0">
                <a:solidFill>
                  <a:schemeClr val="tx1"/>
                </a:solidFill>
              </a:rPr>
              <a:t>	: 152201005</a:t>
            </a:r>
          </a:p>
          <a:p>
            <a:pPr lvl="0"/>
            <a:endParaRPr lang="en-GB" b="1" dirty="0" smtClean="0">
              <a:solidFill>
                <a:schemeClr val="tx1"/>
              </a:solidFill>
            </a:endParaRPr>
          </a:p>
          <a:p>
            <a:r>
              <a:rPr lang="en-ID" b="1" dirty="0"/>
              <a:t> </a:t>
            </a:r>
            <a:endParaRPr lang="en-GB" dirty="0"/>
          </a:p>
        </p:txBody>
      </p:sp>
      <p:pic>
        <p:nvPicPr>
          <p:cNvPr id="102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19" y="116632"/>
            <a:ext cx="1744663"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47664" y="5193673"/>
            <a:ext cx="5661073" cy="137827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9983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Daftar</a:t>
            </a:r>
            <a:r>
              <a:rPr lang="en-US" b="1" dirty="0" smtClean="0"/>
              <a:t> </a:t>
            </a:r>
            <a:r>
              <a:rPr lang="en-US" b="1" dirty="0" err="1" smtClean="0"/>
              <a:t>Pustaka</a:t>
            </a:r>
            <a:r>
              <a:rPr lang="en-GB" dirty="0" smtClean="0">
                <a:effectLst/>
              </a:rPr>
              <a:t/>
            </a:r>
            <a:br>
              <a:rPr lang="en-GB" dirty="0" smtClean="0">
                <a:effectLst/>
              </a:rPr>
            </a:br>
            <a:endParaRPr lang="en-GB" dirty="0"/>
          </a:p>
        </p:txBody>
      </p:sp>
      <p:sp>
        <p:nvSpPr>
          <p:cNvPr id="3" name="Content Placeholder 2"/>
          <p:cNvSpPr>
            <a:spLocks noGrp="1"/>
          </p:cNvSpPr>
          <p:nvPr>
            <p:ph idx="1"/>
          </p:nvPr>
        </p:nvSpPr>
        <p:spPr/>
        <p:txBody>
          <a:bodyPr>
            <a:normAutofit fontScale="55000" lnSpcReduction="20000"/>
          </a:bodyPr>
          <a:lstStyle/>
          <a:p>
            <a:pPr algn="just"/>
            <a:r>
              <a:rPr lang="en-ID" dirty="0" err="1" smtClean="0"/>
              <a:t>Anisa</a:t>
            </a:r>
            <a:r>
              <a:rPr lang="en-ID" dirty="0"/>
              <a:t>, </a:t>
            </a:r>
            <a:r>
              <a:rPr lang="en-ID" dirty="0" err="1"/>
              <a:t>Rismadevi</a:t>
            </a:r>
            <a:r>
              <a:rPr lang="en-ID" dirty="0"/>
              <a:t>, </a:t>
            </a:r>
            <a:r>
              <a:rPr lang="en-ID" dirty="0" err="1"/>
              <a:t>Oswati</a:t>
            </a:r>
            <a:r>
              <a:rPr lang="en-ID" dirty="0"/>
              <a:t>.(2018). </a:t>
            </a:r>
            <a:r>
              <a:rPr lang="en-US" i="1" dirty="0" err="1"/>
              <a:t>Gambaran</a:t>
            </a:r>
            <a:r>
              <a:rPr lang="en-US" i="1" dirty="0"/>
              <a:t> </a:t>
            </a:r>
            <a:r>
              <a:rPr lang="en-US" i="1" dirty="0" err="1"/>
              <a:t>Kejadian</a:t>
            </a:r>
            <a:r>
              <a:rPr lang="en-US" i="1" dirty="0"/>
              <a:t> Dan </a:t>
            </a:r>
            <a:r>
              <a:rPr lang="en-US" i="1" dirty="0" err="1"/>
              <a:t>Manajemen</a:t>
            </a:r>
            <a:r>
              <a:rPr lang="en-US" i="1" dirty="0"/>
              <a:t> </a:t>
            </a:r>
            <a:r>
              <a:rPr lang="en-US" i="1" dirty="0" err="1"/>
              <a:t>Dismenore</a:t>
            </a:r>
            <a:r>
              <a:rPr lang="en-US" i="1" dirty="0"/>
              <a:t> </a:t>
            </a:r>
            <a:r>
              <a:rPr lang="en-US" i="1" dirty="0" err="1"/>
              <a:t>Pada</a:t>
            </a:r>
            <a:r>
              <a:rPr lang="en-US" i="1" dirty="0"/>
              <a:t> </a:t>
            </a:r>
            <a:r>
              <a:rPr lang="en-US" i="1" dirty="0" err="1"/>
              <a:t>Remaja</a:t>
            </a:r>
            <a:r>
              <a:rPr lang="en-US" i="1" dirty="0"/>
              <a:t> </a:t>
            </a:r>
            <a:r>
              <a:rPr lang="en-US" i="1" dirty="0" err="1"/>
              <a:t>Putri</a:t>
            </a:r>
            <a:r>
              <a:rPr lang="en-US" i="1" dirty="0"/>
              <a:t> Di </a:t>
            </a:r>
            <a:r>
              <a:rPr lang="en-US" i="1" dirty="0" err="1"/>
              <a:t>Kecamatan</a:t>
            </a:r>
            <a:r>
              <a:rPr lang="en-US" i="1" dirty="0"/>
              <a:t> Lima </a:t>
            </a:r>
            <a:r>
              <a:rPr lang="en-US" i="1" dirty="0" err="1"/>
              <a:t>Puluh</a:t>
            </a:r>
            <a:r>
              <a:rPr lang="en-US" i="1" dirty="0"/>
              <a:t> Kota </a:t>
            </a:r>
            <a:r>
              <a:rPr lang="en-US" i="1" dirty="0" err="1"/>
              <a:t>Pekan</a:t>
            </a:r>
            <a:r>
              <a:rPr lang="en-US" i="1" dirty="0"/>
              <a:t> </a:t>
            </a:r>
            <a:r>
              <a:rPr lang="en-US" i="1" dirty="0" err="1"/>
              <a:t>Baru</a:t>
            </a:r>
            <a:endParaRPr lang="en-GB" dirty="0"/>
          </a:p>
          <a:p>
            <a:pPr algn="just"/>
            <a:r>
              <a:rPr lang="en-US" dirty="0" err="1"/>
              <a:t>Arini</a:t>
            </a:r>
            <a:r>
              <a:rPr lang="en-US" dirty="0"/>
              <a:t>, </a:t>
            </a:r>
            <a:r>
              <a:rPr lang="en-US" dirty="0" err="1"/>
              <a:t>Diyah</a:t>
            </a:r>
            <a:r>
              <a:rPr lang="en-US" dirty="0"/>
              <a:t>, </a:t>
            </a:r>
            <a:r>
              <a:rPr lang="en-US" dirty="0" err="1"/>
              <a:t>dkk</a:t>
            </a:r>
            <a:r>
              <a:rPr lang="en-US" dirty="0"/>
              <a:t> (2020). </a:t>
            </a:r>
            <a:r>
              <a:rPr lang="en-US" dirty="0" err="1"/>
              <a:t>Pengaruh</a:t>
            </a:r>
            <a:r>
              <a:rPr lang="en-US" dirty="0"/>
              <a:t> </a:t>
            </a:r>
            <a:r>
              <a:rPr lang="en-US" i="1" dirty="0" err="1"/>
              <a:t>Senam</a:t>
            </a:r>
            <a:r>
              <a:rPr lang="en-US" i="1" dirty="0"/>
              <a:t> Yoga </a:t>
            </a:r>
            <a:r>
              <a:rPr lang="en-US" i="1" dirty="0" err="1"/>
              <a:t>Terhadap</a:t>
            </a:r>
            <a:r>
              <a:rPr lang="en-US" i="1" dirty="0"/>
              <a:t> </a:t>
            </a:r>
            <a:r>
              <a:rPr lang="en-US" i="1" dirty="0" err="1"/>
              <a:t>Penurunan</a:t>
            </a:r>
            <a:r>
              <a:rPr lang="en-US" i="1" dirty="0"/>
              <a:t> </a:t>
            </a:r>
            <a:r>
              <a:rPr lang="en-US" i="1" dirty="0" err="1"/>
              <a:t>Intensitas</a:t>
            </a:r>
            <a:r>
              <a:rPr lang="en-US" i="1" dirty="0"/>
              <a:t> </a:t>
            </a:r>
            <a:r>
              <a:rPr lang="en-US" i="1" dirty="0" err="1"/>
              <a:t>Nyeri</a:t>
            </a:r>
            <a:r>
              <a:rPr lang="en-US" i="1" dirty="0"/>
              <a:t> </a:t>
            </a:r>
            <a:r>
              <a:rPr lang="en-US" i="1" dirty="0" err="1"/>
              <a:t>Haid</a:t>
            </a:r>
            <a:r>
              <a:rPr lang="en-US" i="1" dirty="0"/>
              <a:t> </a:t>
            </a:r>
            <a:r>
              <a:rPr lang="en-US" i="1" dirty="0" err="1"/>
              <a:t>Pada</a:t>
            </a:r>
            <a:r>
              <a:rPr lang="en-US" i="1" dirty="0"/>
              <a:t> </a:t>
            </a:r>
            <a:r>
              <a:rPr lang="en-US" i="1" dirty="0" err="1"/>
              <a:t>Remaja</a:t>
            </a:r>
            <a:r>
              <a:rPr lang="en-US" i="1" dirty="0"/>
              <a:t> </a:t>
            </a:r>
            <a:r>
              <a:rPr lang="en-US" i="1" dirty="0" err="1"/>
              <a:t>Mahasiswi</a:t>
            </a:r>
            <a:r>
              <a:rPr lang="en-US" i="1" dirty="0"/>
              <a:t> </a:t>
            </a:r>
            <a:r>
              <a:rPr lang="en-US" i="1" dirty="0" err="1"/>
              <a:t>Keperawatan</a:t>
            </a:r>
            <a:r>
              <a:rPr lang="en-US" i="1" dirty="0"/>
              <a:t>  </a:t>
            </a:r>
            <a:r>
              <a:rPr lang="en-US" i="1" dirty="0" err="1"/>
              <a:t>Stikes</a:t>
            </a:r>
            <a:r>
              <a:rPr lang="en-US" i="1" dirty="0"/>
              <a:t> Hang </a:t>
            </a:r>
            <a:r>
              <a:rPr lang="en-US" i="1" dirty="0" err="1"/>
              <a:t>Tuah</a:t>
            </a:r>
            <a:r>
              <a:rPr lang="en-US" i="1" dirty="0"/>
              <a:t> Surabaya. </a:t>
            </a:r>
            <a:r>
              <a:rPr lang="en-US" dirty="0"/>
              <a:t>BORNEO NURSING JOURNAL (BNJ) </a:t>
            </a:r>
            <a:r>
              <a:rPr lang="en-US" u="sng" dirty="0">
                <a:hlinkClick r:id="rId2"/>
              </a:rPr>
              <a:t>https://akperyarsismd.e-journal.id/BNJ</a:t>
            </a:r>
            <a:r>
              <a:rPr lang="en-US" dirty="0"/>
              <a:t> Vol. 2 No. 1 </a:t>
            </a:r>
            <a:r>
              <a:rPr lang="en-US" dirty="0" err="1"/>
              <a:t>Tahun</a:t>
            </a:r>
            <a:r>
              <a:rPr lang="en-US" dirty="0"/>
              <a:t> 2020.</a:t>
            </a:r>
            <a:endParaRPr lang="en-GB" dirty="0"/>
          </a:p>
          <a:p>
            <a:pPr algn="just"/>
            <a:r>
              <a:rPr lang="id-ID" dirty="0"/>
              <a:t>Ayu, Ida. (2009). </a:t>
            </a:r>
            <a:r>
              <a:rPr lang="id-ID" i="1" dirty="0"/>
              <a:t>Memahami Kesehatan Reproduksi Wanita. </a:t>
            </a:r>
            <a:r>
              <a:rPr lang="id-ID" dirty="0"/>
              <a:t>Jakarta: EGC</a:t>
            </a:r>
            <a:endParaRPr lang="en-GB" dirty="0"/>
          </a:p>
          <a:p>
            <a:pPr algn="just"/>
            <a:r>
              <a:rPr lang="id-ID" dirty="0"/>
              <a:t>Bagus, Ida. (2001). </a:t>
            </a:r>
            <a:r>
              <a:rPr lang="id-ID" i="1" dirty="0"/>
              <a:t>Kapita Selekta Penatalaksanaan Rutin Obstetri Ginekologi dan KB. </a:t>
            </a:r>
            <a:r>
              <a:rPr lang="id-ID" dirty="0"/>
              <a:t>Jakarta: EGC.</a:t>
            </a:r>
            <a:endParaRPr lang="en-GB" dirty="0"/>
          </a:p>
          <a:p>
            <a:pPr algn="just"/>
            <a:r>
              <a:rPr lang="id-ID" dirty="0"/>
              <a:t>Efendi, Ferry. (2009). </a:t>
            </a:r>
            <a:r>
              <a:rPr lang="id-ID" i="1" dirty="0"/>
              <a:t>Keperawatan Kesehatan Komunitas. </a:t>
            </a:r>
            <a:r>
              <a:rPr lang="id-ID" dirty="0"/>
              <a:t>Jakarta: Salemba Medika.</a:t>
            </a:r>
            <a:endParaRPr lang="en-GB" dirty="0"/>
          </a:p>
          <a:p>
            <a:pPr algn="just"/>
            <a:r>
              <a:rPr lang="id-ID" dirty="0"/>
              <a:t>Emilia, Ova. (2018). </a:t>
            </a:r>
            <a:r>
              <a:rPr lang="id-ID" i="1" dirty="0"/>
              <a:t>Promosi Kesehatan Dalam Lingkup Kesehatan Reproduksi</a:t>
            </a:r>
            <a:r>
              <a:rPr lang="id-ID" dirty="0"/>
              <a:t>. Yogyakarta: Gadjah Mada University Press.</a:t>
            </a:r>
            <a:endParaRPr lang="en-GB" dirty="0"/>
          </a:p>
          <a:p>
            <a:pPr algn="just"/>
            <a:r>
              <a:rPr lang="id-ID" dirty="0"/>
              <a:t>Hamani, Yessi. (2015). </a:t>
            </a:r>
            <a:r>
              <a:rPr lang="id-ID" i="1" dirty="0"/>
              <a:t>Teori Kesehatan Reproduks. </a:t>
            </a:r>
            <a:r>
              <a:rPr lang="id-ID" dirty="0"/>
              <a:t>Yogyakarta: Budi Utama.</a:t>
            </a:r>
            <a:endParaRPr lang="en-GB" dirty="0"/>
          </a:p>
          <a:p>
            <a:pPr algn="just"/>
            <a:r>
              <a:rPr lang="en-US" dirty="0" err="1"/>
              <a:t>Manurung</a:t>
            </a:r>
            <a:r>
              <a:rPr lang="en-US" dirty="0"/>
              <a:t>, </a:t>
            </a:r>
            <a:r>
              <a:rPr lang="en-US" dirty="0" err="1"/>
              <a:t>Melda</a:t>
            </a:r>
            <a:r>
              <a:rPr lang="en-US" dirty="0"/>
              <a:t> </a:t>
            </a:r>
            <a:r>
              <a:rPr lang="en-US" dirty="0" err="1"/>
              <a:t>Friska</a:t>
            </a:r>
            <a:r>
              <a:rPr lang="en-US" dirty="0"/>
              <a:t>, </a:t>
            </a:r>
            <a:r>
              <a:rPr lang="en-US" dirty="0" err="1"/>
              <a:t>dkk</a:t>
            </a:r>
            <a:r>
              <a:rPr lang="en-US" dirty="0"/>
              <a:t> (2015). </a:t>
            </a:r>
            <a:r>
              <a:rPr lang="en-US" i="1" dirty="0" err="1"/>
              <a:t>Efektivitas</a:t>
            </a:r>
            <a:r>
              <a:rPr lang="en-US" i="1" dirty="0"/>
              <a:t> Yoga </a:t>
            </a:r>
            <a:r>
              <a:rPr lang="en-US" i="1" dirty="0" err="1"/>
              <a:t>Terhadap</a:t>
            </a:r>
            <a:r>
              <a:rPr lang="en-US" i="1" dirty="0"/>
              <a:t> </a:t>
            </a:r>
            <a:r>
              <a:rPr lang="en-US" i="1" dirty="0" err="1"/>
              <a:t>Nyeri</a:t>
            </a:r>
            <a:r>
              <a:rPr lang="en-US" i="1" dirty="0"/>
              <a:t> </a:t>
            </a:r>
            <a:r>
              <a:rPr lang="en-US" i="1" dirty="0" err="1"/>
              <a:t>Dismenore</a:t>
            </a:r>
            <a:r>
              <a:rPr lang="en-US" i="1" dirty="0"/>
              <a:t> </a:t>
            </a:r>
            <a:r>
              <a:rPr lang="en-US" i="1" dirty="0" err="1"/>
              <a:t>Pada</a:t>
            </a:r>
            <a:r>
              <a:rPr lang="en-US" i="1" dirty="0"/>
              <a:t> </a:t>
            </a:r>
            <a:r>
              <a:rPr lang="en-US" i="1" dirty="0" err="1"/>
              <a:t>Remaja</a:t>
            </a:r>
            <a:r>
              <a:rPr lang="en-US" i="1" dirty="0"/>
              <a:t>. </a:t>
            </a:r>
            <a:r>
              <a:rPr lang="en-US" dirty="0"/>
              <a:t>JOM Vol. 2 No. 2, </a:t>
            </a:r>
            <a:r>
              <a:rPr lang="en-US" dirty="0" err="1"/>
              <a:t>Oktober</a:t>
            </a:r>
            <a:r>
              <a:rPr lang="en-US" dirty="0"/>
              <a:t> 2015. Program </a:t>
            </a:r>
            <a:r>
              <a:rPr lang="en-US" dirty="0" err="1"/>
              <a:t>Studi</a:t>
            </a:r>
            <a:r>
              <a:rPr lang="en-US" dirty="0"/>
              <a:t> </a:t>
            </a:r>
            <a:r>
              <a:rPr lang="en-US" dirty="0" err="1"/>
              <a:t>Ilmu</a:t>
            </a:r>
            <a:r>
              <a:rPr lang="en-US" dirty="0"/>
              <a:t> </a:t>
            </a:r>
            <a:r>
              <a:rPr lang="en-US" dirty="0" err="1"/>
              <a:t>Keperawatan</a:t>
            </a:r>
            <a:r>
              <a:rPr lang="en-US" dirty="0"/>
              <a:t> </a:t>
            </a:r>
            <a:r>
              <a:rPr lang="en-US" dirty="0" err="1"/>
              <a:t>Universitas</a:t>
            </a:r>
            <a:r>
              <a:rPr lang="en-US" dirty="0"/>
              <a:t> Riau</a:t>
            </a:r>
            <a:endParaRPr lang="en-GB" dirty="0"/>
          </a:p>
          <a:p>
            <a:pPr marL="0" indent="0" algn="just">
              <a:buNone/>
            </a:pPr>
            <a:endParaRPr lang="en-GB" dirty="0"/>
          </a:p>
        </p:txBody>
      </p:sp>
    </p:spTree>
    <p:extLst>
      <p:ext uri="{BB962C8B-B14F-4D97-AF65-F5344CB8AC3E}">
        <p14:creationId xmlns:p14="http://schemas.microsoft.com/office/powerpoint/2010/main" val="87522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050"/>
            <a:ext cx="3635896" cy="1162050"/>
          </a:xfrm>
        </p:spPr>
        <p:txBody>
          <a:bodyPr>
            <a:normAutofit/>
          </a:bodyPr>
          <a:lstStyle/>
          <a:p>
            <a:r>
              <a:rPr lang="id-ID" sz="4000" b="1" dirty="0" smtClean="0"/>
              <a:t>PENDAHULUAN</a:t>
            </a:r>
            <a:endParaRPr lang="en-GB" sz="4000" dirty="0"/>
          </a:p>
        </p:txBody>
      </p:sp>
      <p:sp>
        <p:nvSpPr>
          <p:cNvPr id="3" name="Content Placeholder 2"/>
          <p:cNvSpPr>
            <a:spLocks noGrp="1"/>
          </p:cNvSpPr>
          <p:nvPr>
            <p:ph idx="1"/>
          </p:nvPr>
        </p:nvSpPr>
        <p:spPr>
          <a:xfrm>
            <a:off x="3575050" y="273050"/>
            <a:ext cx="5111750" cy="6180286"/>
          </a:xfrm>
        </p:spPr>
        <p:style>
          <a:lnRef idx="1">
            <a:schemeClr val="dk1"/>
          </a:lnRef>
          <a:fillRef idx="2">
            <a:schemeClr val="dk1"/>
          </a:fillRef>
          <a:effectRef idx="1">
            <a:schemeClr val="dk1"/>
          </a:effectRef>
          <a:fontRef idx="minor">
            <a:schemeClr val="dk1"/>
          </a:fontRef>
        </p:style>
        <p:txBody>
          <a:bodyPr>
            <a:normAutofit fontScale="70000" lnSpcReduction="20000"/>
          </a:bodyPr>
          <a:lstStyle/>
          <a:p>
            <a:pPr marL="0" indent="0" algn="just">
              <a:buNone/>
            </a:pPr>
            <a:r>
              <a:rPr lang="id-ID" dirty="0" smtClean="0"/>
              <a:t>Masa </a:t>
            </a:r>
            <a:r>
              <a:rPr lang="id-ID" dirty="0"/>
              <a:t>remaja merupakan suatu fase perkembangan yang dinamis dalam kehidupan seorang individu</a:t>
            </a:r>
            <a:r>
              <a:rPr lang="en-US" dirty="0"/>
              <a:t>, </a:t>
            </a:r>
            <a:r>
              <a:rPr lang="id-ID" dirty="0"/>
              <a:t>menurut WHO remaja (</a:t>
            </a:r>
            <a:r>
              <a:rPr lang="id-ID" i="1" dirty="0"/>
              <a:t>adolescence</a:t>
            </a:r>
            <a:r>
              <a:rPr lang="id-ID" dirty="0"/>
              <a:t>) adalah mereka yang berusia 10-19 tahun</a:t>
            </a:r>
            <a:r>
              <a:rPr lang="en-US" dirty="0"/>
              <a:t>, </a:t>
            </a:r>
            <a:r>
              <a:rPr lang="en-US" dirty="0" err="1"/>
              <a:t>menurut</a:t>
            </a:r>
            <a:r>
              <a:rPr lang="en-US" dirty="0"/>
              <a:t> </a:t>
            </a:r>
            <a:r>
              <a:rPr lang="en-US" dirty="0" err="1"/>
              <a:t>Peraturan</a:t>
            </a:r>
            <a:r>
              <a:rPr lang="en-US" dirty="0"/>
              <a:t> </a:t>
            </a:r>
            <a:r>
              <a:rPr lang="en-US" dirty="0" err="1"/>
              <a:t>Menteri</a:t>
            </a:r>
            <a:r>
              <a:rPr lang="en-US" dirty="0"/>
              <a:t> </a:t>
            </a:r>
            <a:r>
              <a:rPr lang="en-US" dirty="0" err="1"/>
              <a:t>Kesehatan</a:t>
            </a:r>
            <a:r>
              <a:rPr lang="en-US" dirty="0"/>
              <a:t> RI N</a:t>
            </a:r>
            <a:r>
              <a:rPr lang="id-ID" dirty="0"/>
              <a:t>o</a:t>
            </a:r>
            <a:r>
              <a:rPr lang="en-US" dirty="0"/>
              <a:t>m</a:t>
            </a:r>
            <a:r>
              <a:rPr lang="id-ID" dirty="0"/>
              <a:t>o</a:t>
            </a:r>
            <a:r>
              <a:rPr lang="en-US" dirty="0"/>
              <a:t>r 25 </a:t>
            </a:r>
            <a:r>
              <a:rPr lang="en-US" dirty="0" err="1"/>
              <a:t>tahun</a:t>
            </a:r>
            <a:r>
              <a:rPr lang="en-US" dirty="0"/>
              <a:t> 2014, </a:t>
            </a:r>
            <a:r>
              <a:rPr lang="en-US" dirty="0" err="1"/>
              <a:t>remaja</a:t>
            </a:r>
            <a:r>
              <a:rPr lang="en-US" dirty="0"/>
              <a:t> </a:t>
            </a:r>
            <a:r>
              <a:rPr lang="en-US" dirty="0" err="1"/>
              <a:t>adalah</a:t>
            </a:r>
            <a:r>
              <a:rPr lang="en-US" dirty="0"/>
              <a:t> </a:t>
            </a:r>
            <a:r>
              <a:rPr lang="en-US" dirty="0" err="1"/>
              <a:t>mereka</a:t>
            </a:r>
            <a:r>
              <a:rPr lang="en-US" dirty="0"/>
              <a:t> yang </a:t>
            </a:r>
            <a:r>
              <a:rPr lang="en-US" dirty="0" err="1"/>
              <a:t>berusia</a:t>
            </a:r>
            <a:r>
              <a:rPr lang="en-US" dirty="0"/>
              <a:t> 10-18 </a:t>
            </a:r>
            <a:r>
              <a:rPr lang="en-US" dirty="0" err="1"/>
              <a:t>tahun</a:t>
            </a:r>
            <a:r>
              <a:rPr lang="en-US" dirty="0"/>
              <a:t> </a:t>
            </a:r>
            <a:r>
              <a:rPr lang="en-US" dirty="0" err="1"/>
              <a:t>dan</a:t>
            </a:r>
            <a:r>
              <a:rPr lang="en-US" dirty="0"/>
              <a:t> </a:t>
            </a:r>
            <a:r>
              <a:rPr lang="en-US" dirty="0" err="1"/>
              <a:t>menurut</a:t>
            </a:r>
            <a:r>
              <a:rPr lang="en-US" dirty="0"/>
              <a:t> </a:t>
            </a:r>
            <a:r>
              <a:rPr lang="en-US" dirty="0" err="1"/>
              <a:t>Badan</a:t>
            </a:r>
            <a:r>
              <a:rPr lang="en-US" dirty="0"/>
              <a:t> </a:t>
            </a:r>
            <a:r>
              <a:rPr lang="en-US" dirty="0" err="1"/>
              <a:t>Kependudukan</a:t>
            </a:r>
            <a:r>
              <a:rPr lang="en-US" dirty="0"/>
              <a:t> </a:t>
            </a:r>
            <a:r>
              <a:rPr lang="en-US" dirty="0" err="1"/>
              <a:t>dan</a:t>
            </a:r>
            <a:r>
              <a:rPr lang="en-US" dirty="0"/>
              <a:t> </a:t>
            </a:r>
            <a:r>
              <a:rPr lang="en-US" dirty="0" err="1"/>
              <a:t>Keluarga</a:t>
            </a:r>
            <a:r>
              <a:rPr lang="en-US" dirty="0"/>
              <a:t> </a:t>
            </a:r>
            <a:r>
              <a:rPr lang="en-US" dirty="0" err="1"/>
              <a:t>Berencana</a:t>
            </a:r>
            <a:r>
              <a:rPr lang="en-US" dirty="0"/>
              <a:t> (BKKBN) </a:t>
            </a:r>
            <a:r>
              <a:rPr lang="en-US" dirty="0" err="1"/>
              <a:t>rentang</a:t>
            </a:r>
            <a:r>
              <a:rPr lang="en-US" dirty="0"/>
              <a:t> </a:t>
            </a:r>
            <a:r>
              <a:rPr lang="en-US" dirty="0" err="1"/>
              <a:t>usia</a:t>
            </a:r>
            <a:r>
              <a:rPr lang="en-US" dirty="0"/>
              <a:t> </a:t>
            </a:r>
            <a:r>
              <a:rPr lang="en-US" dirty="0" err="1"/>
              <a:t>remaja</a:t>
            </a:r>
            <a:r>
              <a:rPr lang="en-US" dirty="0"/>
              <a:t> </a:t>
            </a:r>
            <a:r>
              <a:rPr lang="en-US" dirty="0" err="1"/>
              <a:t>adalah</a:t>
            </a:r>
            <a:r>
              <a:rPr lang="en-US" dirty="0"/>
              <a:t> 10-24 </a:t>
            </a:r>
            <a:r>
              <a:rPr lang="en-US" dirty="0" err="1"/>
              <a:t>tahun</a:t>
            </a:r>
            <a:r>
              <a:rPr lang="en-US" dirty="0"/>
              <a:t> </a:t>
            </a:r>
            <a:r>
              <a:rPr lang="en-US" dirty="0" err="1"/>
              <a:t>dan</a:t>
            </a:r>
            <a:r>
              <a:rPr lang="en-US" dirty="0"/>
              <a:t> </a:t>
            </a:r>
            <a:r>
              <a:rPr lang="en-US" dirty="0" err="1"/>
              <a:t>belum</a:t>
            </a:r>
            <a:r>
              <a:rPr lang="en-US" dirty="0"/>
              <a:t> </a:t>
            </a:r>
            <a:r>
              <a:rPr lang="en-US" dirty="0" err="1"/>
              <a:t>menikah</a:t>
            </a:r>
            <a:r>
              <a:rPr lang="en-US" dirty="0"/>
              <a:t>. </a:t>
            </a:r>
            <a:endParaRPr lang="en-US" dirty="0" smtClean="0"/>
          </a:p>
          <a:p>
            <a:pPr marL="0" indent="0" algn="just">
              <a:buNone/>
            </a:pPr>
            <a:endParaRPr lang="en-US" dirty="0" smtClean="0"/>
          </a:p>
          <a:p>
            <a:pPr marL="0" indent="0" algn="just">
              <a:buNone/>
            </a:pPr>
            <a:r>
              <a:rPr lang="id-ID" dirty="0" smtClean="0"/>
              <a:t>Kesehatan </a:t>
            </a:r>
            <a:r>
              <a:rPr lang="id-ID" dirty="0"/>
              <a:t>pada usia remaja merupakan salah satu aspek penting dalam siklus kehidupan individu</a:t>
            </a:r>
            <a:r>
              <a:rPr lang="en-US" dirty="0"/>
              <a:t>. </a:t>
            </a:r>
            <a:r>
              <a:rPr lang="id-ID" dirty="0"/>
              <a:t>Indonesia angkanya diperkirakan sebesar 64,25% yang terdiri dari 54,89% dismenore primer dan 9,36% dismenore sekunder perempuan usia produktif yang tersiksa oleh nyeri selama menstruasi (Proverawati dan Misaroh, 2009).</a:t>
            </a:r>
            <a:endParaRPr lang="en-GB" dirty="0" smtClean="0">
              <a:effectLst/>
            </a:endParaRPr>
          </a:p>
          <a:p>
            <a:pPr marL="0" indent="0">
              <a:buNone/>
            </a:pPr>
            <a:endParaRPr lang="en-GB" dirty="0"/>
          </a:p>
        </p:txBody>
      </p:sp>
    </p:spTree>
    <p:extLst>
      <p:ext uri="{BB962C8B-B14F-4D97-AF65-F5344CB8AC3E}">
        <p14:creationId xmlns:p14="http://schemas.microsoft.com/office/powerpoint/2010/main" val="116388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id-ID" b="1" dirty="0" smtClean="0"/>
              <a:t>METODE</a:t>
            </a:r>
            <a:endParaRPr lang="en-GB"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marL="0" indent="0" algn="just">
              <a:buNone/>
            </a:pPr>
            <a:r>
              <a:rPr lang="id-ID" dirty="0" smtClean="0"/>
              <a:t>Melakukan </a:t>
            </a:r>
            <a:r>
              <a:rPr lang="id-ID" dirty="0"/>
              <a:t>kordinasi dengan pembimbing dan tim untuk membahas kegiatan yang akan dilakukan sehingga sesuai dengan program pengabdian masyarakat secara daring / </a:t>
            </a:r>
            <a:r>
              <a:rPr lang="id-ID" i="1" dirty="0"/>
              <a:t>online</a:t>
            </a:r>
            <a:r>
              <a:rPr lang="id-ID" dirty="0"/>
              <a:t>, Menentukan penanggung jawab tiap kegiatan daring / </a:t>
            </a:r>
            <a:r>
              <a:rPr lang="id-ID" i="1" dirty="0"/>
              <a:t>online </a:t>
            </a:r>
            <a:r>
              <a:rPr lang="id-ID" dirty="0"/>
              <a:t>baik dari segi penjelasan materi serta keaktifan tim pengabdian masyarakat dalam menanggapi peserta.</a:t>
            </a:r>
            <a:endParaRPr lang="en-GB" dirty="0" smtClean="0">
              <a:effectLst/>
            </a:endParaRPr>
          </a:p>
          <a:p>
            <a:pPr marL="0" indent="0">
              <a:buNone/>
            </a:pPr>
            <a:endParaRPr lang="en-GB" dirty="0"/>
          </a:p>
        </p:txBody>
      </p:sp>
    </p:spTree>
    <p:extLst>
      <p:ext uri="{BB962C8B-B14F-4D97-AF65-F5344CB8AC3E}">
        <p14:creationId xmlns:p14="http://schemas.microsoft.com/office/powerpoint/2010/main" val="3960600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id-ID" b="1" dirty="0" smtClean="0"/>
              <a:t>H</a:t>
            </a:r>
            <a:r>
              <a:rPr lang="en-US" b="1" dirty="0" smtClean="0"/>
              <a:t>ASIL DAN PEMBAHASAN</a:t>
            </a:r>
            <a:r>
              <a:rPr lang="en-GB" dirty="0" smtClean="0">
                <a:effectLst/>
              </a:rPr>
              <a:t/>
            </a:r>
            <a:br>
              <a:rPr lang="en-GB" dirty="0" smtClean="0">
                <a:effectLst/>
              </a:rPr>
            </a:br>
            <a:endParaRPr lang="en-GB" dirty="0"/>
          </a:p>
        </p:txBody>
      </p:sp>
      <p:sp>
        <p:nvSpPr>
          <p:cNvPr id="11" name="Text Placeholder 10"/>
          <p:cNvSpPr>
            <a:spLocks noGrp="1"/>
          </p:cNvSpPr>
          <p:nvPr>
            <p:ph type="body" idx="1"/>
          </p:nvPr>
        </p:nvSpPr>
        <p:spPr/>
        <p:txBody>
          <a:bodyPr/>
          <a:lstStyle/>
          <a:p>
            <a:pPr lvl="0"/>
            <a:r>
              <a:rPr lang="en-GB" dirty="0" smtClean="0"/>
              <a:t>A. </a:t>
            </a:r>
            <a:r>
              <a:rPr lang="id-ID" dirty="0" smtClean="0"/>
              <a:t>Hasil </a:t>
            </a:r>
            <a:r>
              <a:rPr lang="id-ID" dirty="0"/>
              <a:t>Kegiatan </a:t>
            </a:r>
            <a:endParaRPr lang="en-GB" dirty="0" smtClean="0"/>
          </a:p>
          <a:p>
            <a:endParaRPr lang="en-GB" dirty="0"/>
          </a:p>
        </p:txBody>
      </p:sp>
      <p:sp>
        <p:nvSpPr>
          <p:cNvPr id="3" name="Content Placeholder 2"/>
          <p:cNvSpPr>
            <a:spLocks noGrp="1"/>
          </p:cNvSpPr>
          <p:nvPr>
            <p:ph sz="half" idx="2"/>
          </p:nvPr>
        </p:nvSpPr>
        <p:spPr>
          <a:xfrm>
            <a:off x="457200" y="1988840"/>
            <a:ext cx="4040188" cy="4752527"/>
          </a:xfrm>
        </p:spPr>
        <p:style>
          <a:lnRef idx="1">
            <a:schemeClr val="dk1"/>
          </a:lnRef>
          <a:fillRef idx="2">
            <a:schemeClr val="dk1"/>
          </a:fillRef>
          <a:effectRef idx="1">
            <a:schemeClr val="dk1"/>
          </a:effectRef>
          <a:fontRef idx="minor">
            <a:schemeClr val="dk1"/>
          </a:fontRef>
        </p:style>
        <p:txBody>
          <a:bodyPr>
            <a:normAutofit fontScale="85000" lnSpcReduction="20000"/>
          </a:bodyPr>
          <a:lstStyle/>
          <a:p>
            <a:pPr marL="0" indent="0" algn="just">
              <a:buNone/>
            </a:pPr>
            <a:r>
              <a:rPr lang="id-ID" dirty="0" smtClean="0"/>
              <a:t>Kegiatan </a:t>
            </a:r>
            <a:r>
              <a:rPr lang="id-ID" dirty="0"/>
              <a:t>pengabdian masyarakat tentang yoga dalam mengatasi dismenore telah dilaksanakan pada hari kamis tanggal 17 juni 2021. Kegiatan ini dilaksanakan diwilayah Nusa tenggara barat, Palembang, Sragen, Kalimantan timur dan Kepulaun Riau yang diikuti 28 orang responden remaja putri dengan usia 17-24 tahun melalui Via Whatsapp yang dipertemukan dalam satu grub. Proses pengabdian masyarakat ini dilakukan mulai pukul 13.00-16.35 WIB. Keberhasilan kegiatan penyuluhan ini dipengaruhi karakteristik dari peserta penyuluhan untuk dapat menerima materi. Berikut adalah karakteristik remaja usia 17-24 tahun</a:t>
            </a:r>
            <a:r>
              <a:rPr lang="en-GB" dirty="0"/>
              <a:t>. </a:t>
            </a:r>
          </a:p>
          <a:p>
            <a:pPr marL="0" indent="0">
              <a:buNone/>
            </a:pPr>
            <a:endParaRPr lang="en-GB" dirty="0"/>
          </a:p>
        </p:txBody>
      </p:sp>
      <p:sp>
        <p:nvSpPr>
          <p:cNvPr id="12" name="Text Placeholder 11"/>
          <p:cNvSpPr>
            <a:spLocks noGrp="1"/>
          </p:cNvSpPr>
          <p:nvPr>
            <p:ph type="body" sz="quarter" idx="3"/>
          </p:nvPr>
        </p:nvSpPr>
        <p:spPr>
          <a:xfrm>
            <a:off x="4645025" y="1535112"/>
            <a:ext cx="4041775" cy="1101799"/>
          </a:xfrm>
        </p:spPr>
        <p:txBody>
          <a:bodyPr>
            <a:normAutofit fontScale="62500" lnSpcReduction="20000"/>
          </a:bodyPr>
          <a:lstStyle/>
          <a:p>
            <a:pPr algn="ctr"/>
            <a:r>
              <a:rPr lang="id-ID" sz="2900" dirty="0" smtClean="0"/>
              <a:t>Table </a:t>
            </a:r>
            <a:r>
              <a:rPr lang="id-ID" sz="2900" dirty="0"/>
              <a:t>1. Karakteristik peserta penyuluhan berdasarkan umur tentang tingkat pengetahuan yoga untuk mengatasi dismenore pada remaja </a:t>
            </a:r>
            <a:endParaRPr lang="en-GB" sz="2900" dirty="0"/>
          </a:p>
          <a:p>
            <a:pPr algn="ctr"/>
            <a:endParaRPr lang="en-GB" dirty="0"/>
          </a:p>
        </p:txBody>
      </p:sp>
      <p:graphicFrame>
        <p:nvGraphicFramePr>
          <p:cNvPr id="14" name="Content Placeholder 13"/>
          <p:cNvGraphicFramePr>
            <a:graphicFrameLocks noGrp="1"/>
          </p:cNvGraphicFramePr>
          <p:nvPr>
            <p:ph sz="quarter" idx="4"/>
            <p:extLst>
              <p:ext uri="{D42A27DB-BD31-4B8C-83A1-F6EECF244321}">
                <p14:modId xmlns:p14="http://schemas.microsoft.com/office/powerpoint/2010/main" val="2343794475"/>
              </p:ext>
            </p:extLst>
          </p:nvPr>
        </p:nvGraphicFramePr>
        <p:xfrm>
          <a:off x="4627188" y="2708920"/>
          <a:ext cx="4498975" cy="2037474"/>
        </p:xfrm>
        <a:graphic>
          <a:graphicData uri="http://schemas.openxmlformats.org/drawingml/2006/table">
            <a:tbl>
              <a:tblPr firstRow="1" firstCol="1" bandRow="1">
                <a:tableStyleId>{85BE263C-DBD7-4A20-BB59-AAB30ACAA65A}</a:tableStyleId>
              </a:tblPr>
              <a:tblGrid>
                <a:gridCol w="1319388"/>
                <a:gridCol w="1744012"/>
                <a:gridCol w="1435575"/>
              </a:tblGrid>
              <a:tr h="226386">
                <a:tc>
                  <a:txBody>
                    <a:bodyPr/>
                    <a:lstStyle/>
                    <a:p>
                      <a:pPr marL="457200" algn="ctr">
                        <a:lnSpc>
                          <a:spcPct val="150000"/>
                        </a:lnSpc>
                        <a:spcAft>
                          <a:spcPts val="0"/>
                        </a:spcAft>
                      </a:pPr>
                      <a:r>
                        <a:rPr lang="id-ID" sz="900" dirty="0">
                          <a:effectLst/>
                        </a:rPr>
                        <a:t>Umur</a:t>
                      </a:r>
                      <a:endParaRPr lang="en-GB" sz="800" dirty="0">
                        <a:effectLst/>
                        <a:latin typeface="Calibri"/>
                        <a:ea typeface="Calibri"/>
                        <a:cs typeface="Times New Roman"/>
                      </a:endParaRPr>
                    </a:p>
                  </a:txBody>
                  <a:tcPr marL="58109" marR="58109" marT="0" marB="0"/>
                </a:tc>
                <a:tc>
                  <a:txBody>
                    <a:bodyPr/>
                    <a:lstStyle/>
                    <a:p>
                      <a:pPr marL="457200" algn="ctr">
                        <a:lnSpc>
                          <a:spcPct val="150000"/>
                        </a:lnSpc>
                        <a:spcAft>
                          <a:spcPts val="0"/>
                        </a:spcAft>
                      </a:pPr>
                      <a:r>
                        <a:rPr lang="id-ID" sz="900">
                          <a:effectLst/>
                        </a:rPr>
                        <a:t>Jumlah</a:t>
                      </a:r>
                      <a:endParaRPr lang="en-GB" sz="800">
                        <a:effectLst/>
                        <a:latin typeface="Calibri"/>
                        <a:ea typeface="Calibri"/>
                        <a:cs typeface="Times New Roman"/>
                      </a:endParaRPr>
                    </a:p>
                  </a:txBody>
                  <a:tcPr marL="58109" marR="58109" marT="0" marB="0"/>
                </a:tc>
                <a:tc>
                  <a:txBody>
                    <a:bodyPr/>
                    <a:lstStyle/>
                    <a:p>
                      <a:pPr marL="457200" algn="ctr">
                        <a:lnSpc>
                          <a:spcPct val="150000"/>
                        </a:lnSpc>
                        <a:spcAft>
                          <a:spcPts val="1000"/>
                        </a:spcAft>
                      </a:pPr>
                      <a:r>
                        <a:rPr lang="id-ID" sz="900">
                          <a:effectLst/>
                        </a:rPr>
                        <a:t>Presentase</a:t>
                      </a:r>
                      <a:endParaRPr lang="en-GB" sz="800">
                        <a:effectLst/>
                        <a:latin typeface="Calibri"/>
                        <a:ea typeface="Calibri"/>
                        <a:cs typeface="Times New Roman"/>
                      </a:endParaRPr>
                    </a:p>
                  </a:txBody>
                  <a:tcPr marL="58109" marR="58109" marT="0" marB="0"/>
                </a:tc>
              </a:tr>
              <a:tr h="226386">
                <a:tc>
                  <a:txBody>
                    <a:bodyPr/>
                    <a:lstStyle/>
                    <a:p>
                      <a:pPr marL="457200" algn="ctr">
                        <a:lnSpc>
                          <a:spcPct val="150000"/>
                        </a:lnSpc>
                        <a:spcAft>
                          <a:spcPts val="0"/>
                        </a:spcAft>
                      </a:pPr>
                      <a:r>
                        <a:rPr lang="id-ID" sz="900">
                          <a:effectLst/>
                        </a:rPr>
                        <a:t>17 tahun</a:t>
                      </a:r>
                      <a:endParaRPr lang="en-GB" sz="800">
                        <a:effectLst/>
                        <a:latin typeface="Calibri"/>
                        <a:ea typeface="Calibri"/>
                        <a:cs typeface="Times New Roman"/>
                      </a:endParaRPr>
                    </a:p>
                  </a:txBody>
                  <a:tcPr marL="58109" marR="58109" marT="0" marB="0"/>
                </a:tc>
                <a:tc>
                  <a:txBody>
                    <a:bodyPr/>
                    <a:lstStyle/>
                    <a:p>
                      <a:pPr marL="457200" algn="ctr">
                        <a:lnSpc>
                          <a:spcPct val="150000"/>
                        </a:lnSpc>
                        <a:spcAft>
                          <a:spcPts val="0"/>
                        </a:spcAft>
                      </a:pPr>
                      <a:r>
                        <a:rPr lang="id-ID" sz="900">
                          <a:effectLst/>
                        </a:rPr>
                        <a:t>5 orang</a:t>
                      </a:r>
                      <a:endParaRPr lang="en-GB" sz="800">
                        <a:effectLst/>
                        <a:latin typeface="Calibri"/>
                        <a:ea typeface="Calibri"/>
                        <a:cs typeface="Times New Roman"/>
                      </a:endParaRPr>
                    </a:p>
                  </a:txBody>
                  <a:tcPr marL="58109" marR="58109" marT="0" marB="0"/>
                </a:tc>
                <a:tc>
                  <a:txBody>
                    <a:bodyPr/>
                    <a:lstStyle/>
                    <a:p>
                      <a:pPr marL="457200" algn="ctr">
                        <a:lnSpc>
                          <a:spcPct val="150000"/>
                        </a:lnSpc>
                        <a:spcAft>
                          <a:spcPts val="1000"/>
                        </a:spcAft>
                      </a:pPr>
                      <a:r>
                        <a:rPr lang="id-ID" sz="900">
                          <a:effectLst/>
                        </a:rPr>
                        <a:t>17,9 %</a:t>
                      </a:r>
                      <a:endParaRPr lang="en-GB" sz="800">
                        <a:effectLst/>
                        <a:latin typeface="Calibri"/>
                        <a:ea typeface="Calibri"/>
                        <a:cs typeface="Times New Roman"/>
                      </a:endParaRPr>
                    </a:p>
                  </a:txBody>
                  <a:tcPr marL="58109" marR="58109" marT="0" marB="0"/>
                </a:tc>
              </a:tr>
              <a:tr h="226386">
                <a:tc>
                  <a:txBody>
                    <a:bodyPr/>
                    <a:lstStyle/>
                    <a:p>
                      <a:pPr marL="457200" algn="ctr">
                        <a:lnSpc>
                          <a:spcPct val="150000"/>
                        </a:lnSpc>
                        <a:spcAft>
                          <a:spcPts val="0"/>
                        </a:spcAft>
                      </a:pPr>
                      <a:r>
                        <a:rPr lang="id-ID" sz="900">
                          <a:effectLst/>
                        </a:rPr>
                        <a:t>18 tahun</a:t>
                      </a:r>
                      <a:endParaRPr lang="en-GB" sz="800">
                        <a:effectLst/>
                        <a:latin typeface="Calibri"/>
                        <a:ea typeface="Calibri"/>
                        <a:cs typeface="Times New Roman"/>
                      </a:endParaRPr>
                    </a:p>
                  </a:txBody>
                  <a:tcPr marL="58109" marR="58109" marT="0" marB="0"/>
                </a:tc>
                <a:tc>
                  <a:txBody>
                    <a:bodyPr/>
                    <a:lstStyle/>
                    <a:p>
                      <a:pPr marL="457200" algn="ctr">
                        <a:lnSpc>
                          <a:spcPct val="150000"/>
                        </a:lnSpc>
                        <a:spcAft>
                          <a:spcPts val="0"/>
                        </a:spcAft>
                      </a:pPr>
                      <a:r>
                        <a:rPr lang="id-ID" sz="900">
                          <a:effectLst/>
                        </a:rPr>
                        <a:t>2 orang</a:t>
                      </a:r>
                      <a:endParaRPr lang="en-GB" sz="800">
                        <a:effectLst/>
                        <a:latin typeface="Calibri"/>
                        <a:ea typeface="Calibri"/>
                        <a:cs typeface="Times New Roman"/>
                      </a:endParaRPr>
                    </a:p>
                  </a:txBody>
                  <a:tcPr marL="58109" marR="58109" marT="0" marB="0"/>
                </a:tc>
                <a:tc>
                  <a:txBody>
                    <a:bodyPr/>
                    <a:lstStyle/>
                    <a:p>
                      <a:pPr marL="457200" algn="ctr">
                        <a:lnSpc>
                          <a:spcPct val="150000"/>
                        </a:lnSpc>
                        <a:spcAft>
                          <a:spcPts val="1000"/>
                        </a:spcAft>
                      </a:pPr>
                      <a:r>
                        <a:rPr lang="id-ID" sz="900">
                          <a:effectLst/>
                        </a:rPr>
                        <a:t>7,1 %</a:t>
                      </a:r>
                      <a:endParaRPr lang="en-GB" sz="800">
                        <a:effectLst/>
                        <a:latin typeface="Calibri"/>
                        <a:ea typeface="Calibri"/>
                        <a:cs typeface="Times New Roman"/>
                      </a:endParaRPr>
                    </a:p>
                  </a:txBody>
                  <a:tcPr marL="58109" marR="58109" marT="0" marB="0"/>
                </a:tc>
              </a:tr>
              <a:tr h="226386">
                <a:tc>
                  <a:txBody>
                    <a:bodyPr/>
                    <a:lstStyle/>
                    <a:p>
                      <a:pPr marL="457200" algn="ctr">
                        <a:lnSpc>
                          <a:spcPct val="150000"/>
                        </a:lnSpc>
                        <a:spcAft>
                          <a:spcPts val="0"/>
                        </a:spcAft>
                      </a:pPr>
                      <a:r>
                        <a:rPr lang="id-ID" sz="900">
                          <a:effectLst/>
                        </a:rPr>
                        <a:t>19 tahun</a:t>
                      </a:r>
                      <a:endParaRPr lang="en-GB" sz="800">
                        <a:effectLst/>
                        <a:latin typeface="Calibri"/>
                        <a:ea typeface="Calibri"/>
                        <a:cs typeface="Times New Roman"/>
                      </a:endParaRPr>
                    </a:p>
                  </a:txBody>
                  <a:tcPr marL="58109" marR="58109" marT="0" marB="0"/>
                </a:tc>
                <a:tc>
                  <a:txBody>
                    <a:bodyPr/>
                    <a:lstStyle/>
                    <a:p>
                      <a:pPr marL="457200" algn="ctr">
                        <a:lnSpc>
                          <a:spcPct val="150000"/>
                        </a:lnSpc>
                        <a:spcAft>
                          <a:spcPts val="0"/>
                        </a:spcAft>
                      </a:pPr>
                      <a:r>
                        <a:rPr lang="id-ID" sz="900">
                          <a:effectLst/>
                        </a:rPr>
                        <a:t>1 orang</a:t>
                      </a:r>
                      <a:endParaRPr lang="en-GB" sz="800">
                        <a:effectLst/>
                        <a:latin typeface="Calibri"/>
                        <a:ea typeface="Calibri"/>
                        <a:cs typeface="Times New Roman"/>
                      </a:endParaRPr>
                    </a:p>
                  </a:txBody>
                  <a:tcPr marL="58109" marR="58109" marT="0" marB="0"/>
                </a:tc>
                <a:tc>
                  <a:txBody>
                    <a:bodyPr/>
                    <a:lstStyle/>
                    <a:p>
                      <a:pPr marL="457200" algn="ctr">
                        <a:lnSpc>
                          <a:spcPct val="150000"/>
                        </a:lnSpc>
                        <a:spcAft>
                          <a:spcPts val="1000"/>
                        </a:spcAft>
                      </a:pPr>
                      <a:r>
                        <a:rPr lang="id-ID" sz="900">
                          <a:effectLst/>
                        </a:rPr>
                        <a:t>3,6 %</a:t>
                      </a:r>
                      <a:endParaRPr lang="en-GB" sz="800">
                        <a:effectLst/>
                        <a:latin typeface="Calibri"/>
                        <a:ea typeface="Calibri"/>
                        <a:cs typeface="Times New Roman"/>
                      </a:endParaRPr>
                    </a:p>
                  </a:txBody>
                  <a:tcPr marL="58109" marR="58109" marT="0" marB="0"/>
                </a:tc>
              </a:tr>
              <a:tr h="226386">
                <a:tc>
                  <a:txBody>
                    <a:bodyPr/>
                    <a:lstStyle/>
                    <a:p>
                      <a:pPr marL="457200" algn="ctr">
                        <a:lnSpc>
                          <a:spcPct val="150000"/>
                        </a:lnSpc>
                        <a:spcAft>
                          <a:spcPts val="0"/>
                        </a:spcAft>
                      </a:pPr>
                      <a:r>
                        <a:rPr lang="id-ID" sz="900">
                          <a:effectLst/>
                        </a:rPr>
                        <a:t>20 tahun</a:t>
                      </a:r>
                      <a:endParaRPr lang="en-GB" sz="800">
                        <a:effectLst/>
                        <a:latin typeface="Calibri"/>
                        <a:ea typeface="Calibri"/>
                        <a:cs typeface="Times New Roman"/>
                      </a:endParaRPr>
                    </a:p>
                  </a:txBody>
                  <a:tcPr marL="58109" marR="58109" marT="0" marB="0"/>
                </a:tc>
                <a:tc>
                  <a:txBody>
                    <a:bodyPr/>
                    <a:lstStyle/>
                    <a:p>
                      <a:pPr marL="457200" algn="ctr">
                        <a:lnSpc>
                          <a:spcPct val="150000"/>
                        </a:lnSpc>
                        <a:spcAft>
                          <a:spcPts val="0"/>
                        </a:spcAft>
                      </a:pPr>
                      <a:r>
                        <a:rPr lang="id-ID" sz="900">
                          <a:effectLst/>
                        </a:rPr>
                        <a:t>2 orang</a:t>
                      </a:r>
                      <a:endParaRPr lang="en-GB" sz="800">
                        <a:effectLst/>
                        <a:latin typeface="Calibri"/>
                        <a:ea typeface="Calibri"/>
                        <a:cs typeface="Times New Roman"/>
                      </a:endParaRPr>
                    </a:p>
                  </a:txBody>
                  <a:tcPr marL="58109" marR="58109" marT="0" marB="0"/>
                </a:tc>
                <a:tc>
                  <a:txBody>
                    <a:bodyPr/>
                    <a:lstStyle/>
                    <a:p>
                      <a:pPr marL="457200" algn="ctr">
                        <a:lnSpc>
                          <a:spcPct val="150000"/>
                        </a:lnSpc>
                        <a:spcAft>
                          <a:spcPts val="1000"/>
                        </a:spcAft>
                      </a:pPr>
                      <a:r>
                        <a:rPr lang="id-ID" sz="900">
                          <a:effectLst/>
                        </a:rPr>
                        <a:t>7,1 %</a:t>
                      </a:r>
                      <a:endParaRPr lang="en-GB" sz="800">
                        <a:effectLst/>
                        <a:latin typeface="Calibri"/>
                        <a:ea typeface="Calibri"/>
                        <a:cs typeface="Times New Roman"/>
                      </a:endParaRPr>
                    </a:p>
                  </a:txBody>
                  <a:tcPr marL="58109" marR="58109" marT="0" marB="0"/>
                </a:tc>
              </a:tr>
              <a:tr h="226386">
                <a:tc>
                  <a:txBody>
                    <a:bodyPr/>
                    <a:lstStyle/>
                    <a:p>
                      <a:pPr marL="457200" algn="ctr">
                        <a:lnSpc>
                          <a:spcPct val="150000"/>
                        </a:lnSpc>
                        <a:spcAft>
                          <a:spcPts val="0"/>
                        </a:spcAft>
                      </a:pPr>
                      <a:r>
                        <a:rPr lang="id-ID" sz="900">
                          <a:effectLst/>
                        </a:rPr>
                        <a:t>21 tahun</a:t>
                      </a:r>
                      <a:endParaRPr lang="en-GB" sz="800">
                        <a:effectLst/>
                        <a:latin typeface="Calibri"/>
                        <a:ea typeface="Calibri"/>
                        <a:cs typeface="Times New Roman"/>
                      </a:endParaRPr>
                    </a:p>
                  </a:txBody>
                  <a:tcPr marL="58109" marR="58109" marT="0" marB="0"/>
                </a:tc>
                <a:tc>
                  <a:txBody>
                    <a:bodyPr/>
                    <a:lstStyle/>
                    <a:p>
                      <a:pPr marL="457200" algn="ctr">
                        <a:lnSpc>
                          <a:spcPct val="150000"/>
                        </a:lnSpc>
                        <a:spcAft>
                          <a:spcPts val="0"/>
                        </a:spcAft>
                      </a:pPr>
                      <a:r>
                        <a:rPr lang="id-ID" sz="900">
                          <a:effectLst/>
                        </a:rPr>
                        <a:t>3 orang</a:t>
                      </a:r>
                      <a:endParaRPr lang="en-GB" sz="800">
                        <a:effectLst/>
                        <a:latin typeface="Calibri"/>
                        <a:ea typeface="Calibri"/>
                        <a:cs typeface="Times New Roman"/>
                      </a:endParaRPr>
                    </a:p>
                  </a:txBody>
                  <a:tcPr marL="58109" marR="58109" marT="0" marB="0"/>
                </a:tc>
                <a:tc>
                  <a:txBody>
                    <a:bodyPr/>
                    <a:lstStyle/>
                    <a:p>
                      <a:pPr marL="457200" algn="ctr">
                        <a:lnSpc>
                          <a:spcPct val="150000"/>
                        </a:lnSpc>
                        <a:spcAft>
                          <a:spcPts val="1000"/>
                        </a:spcAft>
                      </a:pPr>
                      <a:r>
                        <a:rPr lang="id-ID" sz="900">
                          <a:effectLst/>
                        </a:rPr>
                        <a:t>10,7 %</a:t>
                      </a:r>
                      <a:endParaRPr lang="en-GB" sz="800">
                        <a:effectLst/>
                        <a:latin typeface="Calibri"/>
                        <a:ea typeface="Calibri"/>
                        <a:cs typeface="Times New Roman"/>
                      </a:endParaRPr>
                    </a:p>
                  </a:txBody>
                  <a:tcPr marL="58109" marR="58109" marT="0" marB="0"/>
                </a:tc>
              </a:tr>
              <a:tr h="226386">
                <a:tc>
                  <a:txBody>
                    <a:bodyPr/>
                    <a:lstStyle/>
                    <a:p>
                      <a:pPr marL="457200" algn="ctr">
                        <a:lnSpc>
                          <a:spcPct val="150000"/>
                        </a:lnSpc>
                        <a:spcAft>
                          <a:spcPts val="0"/>
                        </a:spcAft>
                      </a:pPr>
                      <a:r>
                        <a:rPr lang="id-ID" sz="900">
                          <a:effectLst/>
                        </a:rPr>
                        <a:t>22 tahun</a:t>
                      </a:r>
                      <a:endParaRPr lang="en-GB" sz="800">
                        <a:effectLst/>
                        <a:latin typeface="Calibri"/>
                        <a:ea typeface="Calibri"/>
                        <a:cs typeface="Times New Roman"/>
                      </a:endParaRPr>
                    </a:p>
                  </a:txBody>
                  <a:tcPr marL="58109" marR="58109" marT="0" marB="0"/>
                </a:tc>
                <a:tc>
                  <a:txBody>
                    <a:bodyPr/>
                    <a:lstStyle/>
                    <a:p>
                      <a:pPr marL="457200" algn="ctr">
                        <a:lnSpc>
                          <a:spcPct val="150000"/>
                        </a:lnSpc>
                        <a:spcAft>
                          <a:spcPts val="0"/>
                        </a:spcAft>
                      </a:pPr>
                      <a:r>
                        <a:rPr lang="id-ID" sz="900" dirty="0">
                          <a:effectLst/>
                        </a:rPr>
                        <a:t>5 orang</a:t>
                      </a:r>
                      <a:endParaRPr lang="en-GB" sz="800" dirty="0">
                        <a:effectLst/>
                        <a:latin typeface="Calibri"/>
                        <a:ea typeface="Calibri"/>
                        <a:cs typeface="Times New Roman"/>
                      </a:endParaRPr>
                    </a:p>
                  </a:txBody>
                  <a:tcPr marL="58109" marR="58109" marT="0" marB="0"/>
                </a:tc>
                <a:tc>
                  <a:txBody>
                    <a:bodyPr/>
                    <a:lstStyle/>
                    <a:p>
                      <a:pPr marL="457200" algn="ctr">
                        <a:lnSpc>
                          <a:spcPct val="150000"/>
                        </a:lnSpc>
                        <a:spcAft>
                          <a:spcPts val="1000"/>
                        </a:spcAft>
                      </a:pPr>
                      <a:r>
                        <a:rPr lang="id-ID" sz="900">
                          <a:effectLst/>
                        </a:rPr>
                        <a:t>17,8 %</a:t>
                      </a:r>
                      <a:endParaRPr lang="en-GB" sz="800">
                        <a:effectLst/>
                        <a:latin typeface="Calibri"/>
                        <a:ea typeface="Calibri"/>
                        <a:cs typeface="Times New Roman"/>
                      </a:endParaRPr>
                    </a:p>
                  </a:txBody>
                  <a:tcPr marL="58109" marR="58109" marT="0" marB="0"/>
                </a:tc>
              </a:tr>
              <a:tr h="226386">
                <a:tc>
                  <a:txBody>
                    <a:bodyPr/>
                    <a:lstStyle/>
                    <a:p>
                      <a:pPr marL="457200" algn="ctr">
                        <a:lnSpc>
                          <a:spcPct val="150000"/>
                        </a:lnSpc>
                        <a:spcAft>
                          <a:spcPts val="0"/>
                        </a:spcAft>
                      </a:pPr>
                      <a:r>
                        <a:rPr lang="id-ID" sz="900">
                          <a:effectLst/>
                        </a:rPr>
                        <a:t>23 tahun</a:t>
                      </a:r>
                      <a:endParaRPr lang="en-GB" sz="800">
                        <a:effectLst/>
                        <a:latin typeface="Calibri"/>
                        <a:ea typeface="Calibri"/>
                        <a:cs typeface="Times New Roman"/>
                      </a:endParaRPr>
                    </a:p>
                  </a:txBody>
                  <a:tcPr marL="58109" marR="58109" marT="0" marB="0"/>
                </a:tc>
                <a:tc>
                  <a:txBody>
                    <a:bodyPr/>
                    <a:lstStyle/>
                    <a:p>
                      <a:pPr marL="457200" algn="ctr">
                        <a:lnSpc>
                          <a:spcPct val="150000"/>
                        </a:lnSpc>
                        <a:spcAft>
                          <a:spcPts val="0"/>
                        </a:spcAft>
                      </a:pPr>
                      <a:r>
                        <a:rPr lang="id-ID" sz="900">
                          <a:effectLst/>
                        </a:rPr>
                        <a:t>4 orang</a:t>
                      </a:r>
                      <a:endParaRPr lang="en-GB" sz="800">
                        <a:effectLst/>
                        <a:latin typeface="Calibri"/>
                        <a:ea typeface="Calibri"/>
                        <a:cs typeface="Times New Roman"/>
                      </a:endParaRPr>
                    </a:p>
                  </a:txBody>
                  <a:tcPr marL="58109" marR="58109" marT="0" marB="0"/>
                </a:tc>
                <a:tc>
                  <a:txBody>
                    <a:bodyPr/>
                    <a:lstStyle/>
                    <a:p>
                      <a:pPr marL="457200" algn="ctr">
                        <a:lnSpc>
                          <a:spcPct val="150000"/>
                        </a:lnSpc>
                        <a:spcAft>
                          <a:spcPts val="1000"/>
                        </a:spcAft>
                      </a:pPr>
                      <a:r>
                        <a:rPr lang="id-ID" sz="900">
                          <a:effectLst/>
                        </a:rPr>
                        <a:t>14,3 %</a:t>
                      </a:r>
                      <a:endParaRPr lang="en-GB" sz="800">
                        <a:effectLst/>
                        <a:latin typeface="Calibri"/>
                        <a:ea typeface="Calibri"/>
                        <a:cs typeface="Times New Roman"/>
                      </a:endParaRPr>
                    </a:p>
                  </a:txBody>
                  <a:tcPr marL="58109" marR="58109" marT="0" marB="0"/>
                </a:tc>
              </a:tr>
              <a:tr h="226386">
                <a:tc>
                  <a:txBody>
                    <a:bodyPr/>
                    <a:lstStyle/>
                    <a:p>
                      <a:pPr marL="457200" algn="ctr">
                        <a:lnSpc>
                          <a:spcPct val="150000"/>
                        </a:lnSpc>
                        <a:spcAft>
                          <a:spcPts val="0"/>
                        </a:spcAft>
                      </a:pPr>
                      <a:r>
                        <a:rPr lang="id-ID" sz="900">
                          <a:effectLst/>
                        </a:rPr>
                        <a:t>24 tahun</a:t>
                      </a:r>
                      <a:endParaRPr lang="en-GB" sz="800">
                        <a:effectLst/>
                        <a:latin typeface="Calibri"/>
                        <a:ea typeface="Calibri"/>
                        <a:cs typeface="Times New Roman"/>
                      </a:endParaRPr>
                    </a:p>
                  </a:txBody>
                  <a:tcPr marL="58109" marR="58109" marT="0" marB="0"/>
                </a:tc>
                <a:tc>
                  <a:txBody>
                    <a:bodyPr/>
                    <a:lstStyle/>
                    <a:p>
                      <a:pPr marL="457200" algn="ctr">
                        <a:lnSpc>
                          <a:spcPct val="150000"/>
                        </a:lnSpc>
                        <a:spcAft>
                          <a:spcPts val="0"/>
                        </a:spcAft>
                      </a:pPr>
                      <a:r>
                        <a:rPr lang="id-ID" sz="900">
                          <a:effectLst/>
                        </a:rPr>
                        <a:t>6 orang</a:t>
                      </a:r>
                      <a:endParaRPr lang="en-GB" sz="800">
                        <a:effectLst/>
                        <a:latin typeface="Calibri"/>
                        <a:ea typeface="Calibri"/>
                        <a:cs typeface="Times New Roman"/>
                      </a:endParaRPr>
                    </a:p>
                  </a:txBody>
                  <a:tcPr marL="58109" marR="58109" marT="0" marB="0"/>
                </a:tc>
                <a:tc>
                  <a:txBody>
                    <a:bodyPr/>
                    <a:lstStyle/>
                    <a:p>
                      <a:pPr marL="457200" algn="ctr">
                        <a:lnSpc>
                          <a:spcPct val="150000"/>
                        </a:lnSpc>
                        <a:spcAft>
                          <a:spcPts val="1000"/>
                        </a:spcAft>
                      </a:pPr>
                      <a:r>
                        <a:rPr lang="id-ID" sz="900" dirty="0">
                          <a:effectLst/>
                        </a:rPr>
                        <a:t>21,5 %</a:t>
                      </a:r>
                      <a:endParaRPr lang="en-GB" sz="800" dirty="0">
                        <a:effectLst/>
                        <a:latin typeface="Calibri"/>
                        <a:ea typeface="Calibri"/>
                        <a:cs typeface="Times New Roman"/>
                      </a:endParaRPr>
                    </a:p>
                  </a:txBody>
                  <a:tcPr marL="58109" marR="58109" marT="0" marB="0"/>
                </a:tc>
              </a:tr>
            </a:tbl>
          </a:graphicData>
        </a:graphic>
      </p:graphicFrame>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4008" y="4941168"/>
            <a:ext cx="4499992"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7463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pPr lvl="0"/>
            <a:r>
              <a:rPr lang="en-GB" b="1" dirty="0" smtClean="0"/>
              <a:t/>
            </a:r>
            <a:br>
              <a:rPr lang="en-GB" b="1" dirty="0" smtClean="0"/>
            </a:br>
            <a:r>
              <a:rPr lang="en-GB" b="1" dirty="0"/>
              <a:t/>
            </a:r>
            <a:br>
              <a:rPr lang="en-GB" b="1" dirty="0"/>
            </a:br>
            <a:r>
              <a:rPr lang="en-GB" b="1" dirty="0" smtClean="0"/>
              <a:t>B. </a:t>
            </a:r>
            <a:r>
              <a:rPr lang="id-ID" b="1" dirty="0" smtClean="0"/>
              <a:t>Susunan Acara Penyuluhan Yoga Dalam Mengatasi Dismenore </a:t>
            </a:r>
            <a:r>
              <a:rPr lang="en-GB" dirty="0"/>
              <a:t/>
            </a:r>
            <a:br>
              <a:rPr lang="en-GB" dirty="0"/>
            </a:br>
            <a:r>
              <a:rPr lang="id-ID" sz="2000" dirty="0"/>
              <a:t>Tabel 2. Susunan Acara Penyuluhan Yoga Dalam Mengatasi Dismenore </a:t>
            </a:r>
            <a:r>
              <a:rPr lang="en-GB" sz="2000" dirty="0"/>
              <a:t/>
            </a:r>
            <a:br>
              <a:rPr lang="en-GB" sz="2000" dirty="0"/>
            </a:br>
            <a:r>
              <a:rPr lang="en-GB" sz="2000" dirty="0"/>
              <a:t> </a:t>
            </a:r>
            <a:br>
              <a:rPr lang="en-GB" sz="2000" dirty="0"/>
            </a:br>
            <a:endParaRPr lang="en-GB" sz="2000" dirty="0"/>
          </a:p>
        </p:txBody>
      </p:sp>
      <p:graphicFrame>
        <p:nvGraphicFramePr>
          <p:cNvPr id="8" name="Table 7"/>
          <p:cNvGraphicFramePr>
            <a:graphicFrameLocks noGrp="1"/>
          </p:cNvGraphicFramePr>
          <p:nvPr>
            <p:extLst>
              <p:ext uri="{D42A27DB-BD31-4B8C-83A1-F6EECF244321}">
                <p14:modId xmlns:p14="http://schemas.microsoft.com/office/powerpoint/2010/main" val="1884588807"/>
              </p:ext>
            </p:extLst>
          </p:nvPr>
        </p:nvGraphicFramePr>
        <p:xfrm>
          <a:off x="827584" y="2132856"/>
          <a:ext cx="7992888" cy="3100260"/>
        </p:xfrm>
        <a:graphic>
          <a:graphicData uri="http://schemas.openxmlformats.org/drawingml/2006/table">
            <a:tbl>
              <a:tblPr firstRow="1" firstCol="1" bandRow="1">
                <a:tableStyleId>{5C22544A-7EE6-4342-B048-85BDC9FD1C3A}</a:tableStyleId>
              </a:tblPr>
              <a:tblGrid>
                <a:gridCol w="722702"/>
                <a:gridCol w="1547732"/>
                <a:gridCol w="2321599"/>
                <a:gridCol w="3400855"/>
              </a:tblGrid>
              <a:tr h="530500">
                <a:tc>
                  <a:txBody>
                    <a:bodyPr/>
                    <a:lstStyle/>
                    <a:p>
                      <a:pPr marL="457200">
                        <a:lnSpc>
                          <a:spcPct val="150000"/>
                        </a:lnSpc>
                        <a:spcAft>
                          <a:spcPts val="0"/>
                        </a:spcAft>
                      </a:pPr>
                      <a:r>
                        <a:rPr lang="id-ID" sz="1100" dirty="0">
                          <a:solidFill>
                            <a:schemeClr val="tx1"/>
                          </a:solidFill>
                          <a:effectLst/>
                        </a:rPr>
                        <a:t>NO</a:t>
                      </a:r>
                      <a:endParaRPr lang="en-GB" sz="1000" dirty="0">
                        <a:solidFill>
                          <a:schemeClr val="tx1"/>
                        </a:solidFill>
                        <a:effectLst/>
                        <a:latin typeface="Calibri"/>
                        <a:ea typeface="Calibri"/>
                        <a:cs typeface="Times New Roman"/>
                      </a:endParaRPr>
                    </a:p>
                  </a:txBody>
                  <a:tcPr marL="68580" marR="68580" marT="0" marB="0"/>
                </a:tc>
                <a:tc>
                  <a:txBody>
                    <a:bodyPr/>
                    <a:lstStyle/>
                    <a:p>
                      <a:pPr marL="457200">
                        <a:lnSpc>
                          <a:spcPct val="150000"/>
                        </a:lnSpc>
                        <a:spcAft>
                          <a:spcPts val="0"/>
                        </a:spcAft>
                      </a:pPr>
                      <a:r>
                        <a:rPr lang="id-ID" sz="1100">
                          <a:solidFill>
                            <a:schemeClr val="tx1"/>
                          </a:solidFill>
                          <a:effectLst/>
                        </a:rPr>
                        <a:t>Waktu</a:t>
                      </a:r>
                      <a:endParaRPr lang="en-GB" sz="1000">
                        <a:solidFill>
                          <a:schemeClr val="tx1"/>
                        </a:solidFill>
                        <a:effectLst/>
                        <a:latin typeface="Calibri"/>
                        <a:ea typeface="Calibri"/>
                        <a:cs typeface="Times New Roman"/>
                      </a:endParaRPr>
                    </a:p>
                  </a:txBody>
                  <a:tcPr marL="68580" marR="68580" marT="0" marB="0"/>
                </a:tc>
                <a:tc>
                  <a:txBody>
                    <a:bodyPr/>
                    <a:lstStyle/>
                    <a:p>
                      <a:pPr marL="457200">
                        <a:lnSpc>
                          <a:spcPct val="150000"/>
                        </a:lnSpc>
                        <a:spcAft>
                          <a:spcPts val="0"/>
                        </a:spcAft>
                      </a:pPr>
                      <a:r>
                        <a:rPr lang="id-ID" sz="1100" dirty="0">
                          <a:solidFill>
                            <a:schemeClr val="tx1"/>
                          </a:solidFill>
                          <a:effectLst/>
                        </a:rPr>
                        <a:t>Kegiatan</a:t>
                      </a:r>
                      <a:endParaRPr lang="en-GB" sz="1000" dirty="0">
                        <a:solidFill>
                          <a:schemeClr val="tx1"/>
                        </a:solidFill>
                        <a:effectLst/>
                        <a:latin typeface="Calibri"/>
                        <a:ea typeface="Calibri"/>
                        <a:cs typeface="Times New Roman"/>
                      </a:endParaRPr>
                    </a:p>
                  </a:txBody>
                  <a:tcPr marL="68580" marR="68580" marT="0" marB="0"/>
                </a:tc>
                <a:tc>
                  <a:txBody>
                    <a:bodyPr/>
                    <a:lstStyle/>
                    <a:p>
                      <a:pPr marL="457200">
                        <a:lnSpc>
                          <a:spcPct val="150000"/>
                        </a:lnSpc>
                        <a:spcAft>
                          <a:spcPts val="1000"/>
                        </a:spcAft>
                      </a:pPr>
                      <a:r>
                        <a:rPr lang="id-ID" sz="1100">
                          <a:solidFill>
                            <a:schemeClr val="tx1"/>
                          </a:solidFill>
                          <a:effectLst/>
                        </a:rPr>
                        <a:t>Penanggung jawab</a:t>
                      </a:r>
                      <a:endParaRPr lang="en-GB" sz="1000">
                        <a:solidFill>
                          <a:schemeClr val="tx1"/>
                        </a:solidFill>
                        <a:effectLst/>
                        <a:latin typeface="Calibri"/>
                        <a:ea typeface="Calibri"/>
                        <a:cs typeface="Times New Roman"/>
                      </a:endParaRPr>
                    </a:p>
                  </a:txBody>
                  <a:tcPr marL="68580" marR="68580" marT="0" marB="0"/>
                </a:tc>
              </a:tr>
              <a:tr h="250807">
                <a:tc>
                  <a:txBody>
                    <a:bodyPr/>
                    <a:lstStyle/>
                    <a:p>
                      <a:pPr marL="457200">
                        <a:lnSpc>
                          <a:spcPct val="150000"/>
                        </a:lnSpc>
                        <a:spcAft>
                          <a:spcPts val="0"/>
                        </a:spcAft>
                      </a:pPr>
                      <a:r>
                        <a:rPr lang="id-ID" sz="1100">
                          <a:solidFill>
                            <a:schemeClr val="tx1"/>
                          </a:solidFill>
                          <a:effectLst/>
                        </a:rPr>
                        <a:t>1</a:t>
                      </a:r>
                      <a:endParaRPr lang="en-GB" sz="1000">
                        <a:solidFill>
                          <a:schemeClr val="tx1"/>
                        </a:solidFill>
                        <a:effectLst/>
                        <a:latin typeface="Calibri"/>
                        <a:ea typeface="Calibri"/>
                        <a:cs typeface="Times New Roman"/>
                      </a:endParaRPr>
                    </a:p>
                  </a:txBody>
                  <a:tcPr marL="68580" marR="68580" marT="0" marB="0"/>
                </a:tc>
                <a:tc>
                  <a:txBody>
                    <a:bodyPr/>
                    <a:lstStyle/>
                    <a:p>
                      <a:pPr marL="457200">
                        <a:lnSpc>
                          <a:spcPct val="150000"/>
                        </a:lnSpc>
                        <a:spcAft>
                          <a:spcPts val="0"/>
                        </a:spcAft>
                      </a:pPr>
                      <a:r>
                        <a:rPr lang="id-ID" sz="1100">
                          <a:solidFill>
                            <a:schemeClr val="tx1"/>
                          </a:solidFill>
                          <a:effectLst/>
                        </a:rPr>
                        <a:t>13.00 WIB</a:t>
                      </a:r>
                      <a:endParaRPr lang="en-GB" sz="1000">
                        <a:solidFill>
                          <a:schemeClr val="tx1"/>
                        </a:solidFill>
                        <a:effectLst/>
                        <a:latin typeface="Calibri"/>
                        <a:ea typeface="Calibri"/>
                        <a:cs typeface="Times New Roman"/>
                      </a:endParaRPr>
                    </a:p>
                  </a:txBody>
                  <a:tcPr marL="68580" marR="68580" marT="0" marB="0"/>
                </a:tc>
                <a:tc>
                  <a:txBody>
                    <a:bodyPr/>
                    <a:lstStyle/>
                    <a:p>
                      <a:pPr marL="457200">
                        <a:lnSpc>
                          <a:spcPct val="150000"/>
                        </a:lnSpc>
                        <a:spcAft>
                          <a:spcPts val="0"/>
                        </a:spcAft>
                      </a:pPr>
                      <a:r>
                        <a:rPr lang="id-ID" sz="1100">
                          <a:solidFill>
                            <a:schemeClr val="tx1"/>
                          </a:solidFill>
                          <a:effectLst/>
                        </a:rPr>
                        <a:t>Pembukaan</a:t>
                      </a:r>
                      <a:endParaRPr lang="en-GB" sz="1000">
                        <a:solidFill>
                          <a:schemeClr val="tx1"/>
                        </a:solidFill>
                        <a:effectLst/>
                        <a:latin typeface="Calibri"/>
                        <a:ea typeface="Calibri"/>
                        <a:cs typeface="Times New Roman"/>
                      </a:endParaRPr>
                    </a:p>
                  </a:txBody>
                  <a:tcPr marL="68580" marR="68580" marT="0" marB="0"/>
                </a:tc>
                <a:tc>
                  <a:txBody>
                    <a:bodyPr/>
                    <a:lstStyle/>
                    <a:p>
                      <a:pPr marL="457200">
                        <a:lnSpc>
                          <a:spcPct val="150000"/>
                        </a:lnSpc>
                        <a:spcAft>
                          <a:spcPts val="1000"/>
                        </a:spcAft>
                      </a:pPr>
                      <a:r>
                        <a:rPr lang="id-ID" sz="1100">
                          <a:solidFill>
                            <a:schemeClr val="tx1"/>
                          </a:solidFill>
                          <a:effectLst/>
                        </a:rPr>
                        <a:t>Ameliana Friska Rahmadini, Amd.Keb</a:t>
                      </a:r>
                      <a:endParaRPr lang="en-GB" sz="1000">
                        <a:solidFill>
                          <a:schemeClr val="tx1"/>
                        </a:solidFill>
                        <a:effectLst/>
                        <a:latin typeface="Calibri"/>
                        <a:ea typeface="Calibri"/>
                        <a:cs typeface="Times New Roman"/>
                      </a:endParaRPr>
                    </a:p>
                  </a:txBody>
                  <a:tcPr marL="68580" marR="68580" marT="0" marB="0"/>
                </a:tc>
              </a:tr>
              <a:tr h="250807">
                <a:tc>
                  <a:txBody>
                    <a:bodyPr/>
                    <a:lstStyle/>
                    <a:p>
                      <a:pPr marL="457200">
                        <a:lnSpc>
                          <a:spcPct val="150000"/>
                        </a:lnSpc>
                        <a:spcAft>
                          <a:spcPts val="0"/>
                        </a:spcAft>
                      </a:pPr>
                      <a:r>
                        <a:rPr lang="id-ID" sz="1100">
                          <a:solidFill>
                            <a:schemeClr val="tx1"/>
                          </a:solidFill>
                          <a:effectLst/>
                        </a:rPr>
                        <a:t>2</a:t>
                      </a:r>
                      <a:endParaRPr lang="en-GB" sz="1000">
                        <a:solidFill>
                          <a:schemeClr val="tx1"/>
                        </a:solidFill>
                        <a:effectLst/>
                        <a:latin typeface="Calibri"/>
                        <a:ea typeface="Calibri"/>
                        <a:cs typeface="Times New Roman"/>
                      </a:endParaRPr>
                    </a:p>
                  </a:txBody>
                  <a:tcPr marL="68580" marR="68580" marT="0" marB="0"/>
                </a:tc>
                <a:tc>
                  <a:txBody>
                    <a:bodyPr/>
                    <a:lstStyle/>
                    <a:p>
                      <a:pPr marL="457200">
                        <a:lnSpc>
                          <a:spcPct val="150000"/>
                        </a:lnSpc>
                        <a:spcAft>
                          <a:spcPts val="0"/>
                        </a:spcAft>
                      </a:pPr>
                      <a:r>
                        <a:rPr lang="id-ID" sz="1100">
                          <a:solidFill>
                            <a:schemeClr val="tx1"/>
                          </a:solidFill>
                          <a:effectLst/>
                        </a:rPr>
                        <a:t>13.05 WIB</a:t>
                      </a:r>
                      <a:endParaRPr lang="en-GB" sz="1000">
                        <a:solidFill>
                          <a:schemeClr val="tx1"/>
                        </a:solidFill>
                        <a:effectLst/>
                        <a:latin typeface="Calibri"/>
                        <a:ea typeface="Calibri"/>
                        <a:cs typeface="Times New Roman"/>
                      </a:endParaRPr>
                    </a:p>
                  </a:txBody>
                  <a:tcPr marL="68580" marR="68580" marT="0" marB="0"/>
                </a:tc>
                <a:tc>
                  <a:txBody>
                    <a:bodyPr/>
                    <a:lstStyle/>
                    <a:p>
                      <a:pPr marL="457200">
                        <a:lnSpc>
                          <a:spcPct val="150000"/>
                        </a:lnSpc>
                        <a:spcAft>
                          <a:spcPts val="0"/>
                        </a:spcAft>
                      </a:pPr>
                      <a:r>
                        <a:rPr lang="id-ID" sz="1100" dirty="0">
                          <a:solidFill>
                            <a:schemeClr val="tx1"/>
                          </a:solidFill>
                          <a:effectLst/>
                        </a:rPr>
                        <a:t>Absensi</a:t>
                      </a:r>
                      <a:endParaRPr lang="en-GB" sz="1000" dirty="0">
                        <a:solidFill>
                          <a:schemeClr val="tx1"/>
                        </a:solidFill>
                        <a:effectLst/>
                        <a:latin typeface="Calibri"/>
                        <a:ea typeface="Calibri"/>
                        <a:cs typeface="Times New Roman"/>
                      </a:endParaRPr>
                    </a:p>
                  </a:txBody>
                  <a:tcPr marL="68580" marR="68580" marT="0" marB="0"/>
                </a:tc>
                <a:tc>
                  <a:txBody>
                    <a:bodyPr/>
                    <a:lstStyle/>
                    <a:p>
                      <a:pPr marL="457200">
                        <a:lnSpc>
                          <a:spcPct val="150000"/>
                        </a:lnSpc>
                        <a:spcAft>
                          <a:spcPts val="1000"/>
                        </a:spcAft>
                      </a:pPr>
                      <a:r>
                        <a:rPr lang="id-ID" sz="1100">
                          <a:solidFill>
                            <a:schemeClr val="tx1"/>
                          </a:solidFill>
                          <a:effectLst/>
                        </a:rPr>
                        <a:t>Ameliana Friska Rahmadini, Amd.Keb</a:t>
                      </a:r>
                      <a:endParaRPr lang="en-GB" sz="1000">
                        <a:solidFill>
                          <a:schemeClr val="tx1"/>
                        </a:solidFill>
                        <a:effectLst/>
                        <a:latin typeface="Calibri"/>
                        <a:ea typeface="Calibri"/>
                        <a:cs typeface="Times New Roman"/>
                      </a:endParaRPr>
                    </a:p>
                  </a:txBody>
                  <a:tcPr marL="68580" marR="68580" marT="0" marB="0"/>
                </a:tc>
              </a:tr>
              <a:tr h="250807">
                <a:tc>
                  <a:txBody>
                    <a:bodyPr/>
                    <a:lstStyle/>
                    <a:p>
                      <a:pPr marL="457200">
                        <a:lnSpc>
                          <a:spcPct val="150000"/>
                        </a:lnSpc>
                        <a:spcAft>
                          <a:spcPts val="0"/>
                        </a:spcAft>
                      </a:pPr>
                      <a:r>
                        <a:rPr lang="id-ID" sz="1100" dirty="0">
                          <a:solidFill>
                            <a:schemeClr val="tx1"/>
                          </a:solidFill>
                          <a:effectLst/>
                        </a:rPr>
                        <a:t>3</a:t>
                      </a:r>
                      <a:endParaRPr lang="en-GB" sz="1000" dirty="0">
                        <a:solidFill>
                          <a:schemeClr val="tx1"/>
                        </a:solidFill>
                        <a:effectLst/>
                        <a:latin typeface="Calibri"/>
                        <a:ea typeface="Calibri"/>
                        <a:cs typeface="Times New Roman"/>
                      </a:endParaRPr>
                    </a:p>
                  </a:txBody>
                  <a:tcPr marL="68580" marR="68580" marT="0" marB="0"/>
                </a:tc>
                <a:tc>
                  <a:txBody>
                    <a:bodyPr/>
                    <a:lstStyle/>
                    <a:p>
                      <a:pPr marL="457200">
                        <a:lnSpc>
                          <a:spcPct val="150000"/>
                        </a:lnSpc>
                        <a:spcAft>
                          <a:spcPts val="0"/>
                        </a:spcAft>
                      </a:pPr>
                      <a:r>
                        <a:rPr lang="id-ID" sz="1100" dirty="0">
                          <a:solidFill>
                            <a:schemeClr val="tx1"/>
                          </a:solidFill>
                          <a:effectLst/>
                        </a:rPr>
                        <a:t>13.20 WIB</a:t>
                      </a:r>
                      <a:endParaRPr lang="en-GB" sz="1000" dirty="0">
                        <a:solidFill>
                          <a:schemeClr val="tx1"/>
                        </a:solidFill>
                        <a:effectLst/>
                        <a:latin typeface="Calibri"/>
                        <a:ea typeface="Calibri"/>
                        <a:cs typeface="Times New Roman"/>
                      </a:endParaRPr>
                    </a:p>
                  </a:txBody>
                  <a:tcPr marL="68580" marR="68580" marT="0" marB="0"/>
                </a:tc>
                <a:tc>
                  <a:txBody>
                    <a:bodyPr/>
                    <a:lstStyle/>
                    <a:p>
                      <a:pPr marL="457200">
                        <a:lnSpc>
                          <a:spcPct val="150000"/>
                        </a:lnSpc>
                        <a:spcAft>
                          <a:spcPts val="0"/>
                        </a:spcAft>
                      </a:pPr>
                      <a:r>
                        <a:rPr lang="id-ID" sz="1100">
                          <a:solidFill>
                            <a:schemeClr val="tx1"/>
                          </a:solidFill>
                          <a:effectLst/>
                        </a:rPr>
                        <a:t>Pre test</a:t>
                      </a:r>
                      <a:endParaRPr lang="en-GB" sz="1000">
                        <a:solidFill>
                          <a:schemeClr val="tx1"/>
                        </a:solidFill>
                        <a:effectLst/>
                        <a:latin typeface="Calibri"/>
                        <a:ea typeface="Calibri"/>
                        <a:cs typeface="Times New Roman"/>
                      </a:endParaRPr>
                    </a:p>
                  </a:txBody>
                  <a:tcPr marL="68580" marR="68580" marT="0" marB="0"/>
                </a:tc>
                <a:tc>
                  <a:txBody>
                    <a:bodyPr/>
                    <a:lstStyle/>
                    <a:p>
                      <a:pPr marL="457200">
                        <a:lnSpc>
                          <a:spcPct val="150000"/>
                        </a:lnSpc>
                        <a:spcAft>
                          <a:spcPts val="1000"/>
                        </a:spcAft>
                      </a:pPr>
                      <a:r>
                        <a:rPr lang="id-ID" sz="1100">
                          <a:solidFill>
                            <a:schemeClr val="tx1"/>
                          </a:solidFill>
                          <a:effectLst/>
                        </a:rPr>
                        <a:t>Yovita Maria Lorensa, Amd.Keb</a:t>
                      </a:r>
                      <a:endParaRPr lang="en-GB" sz="1000">
                        <a:solidFill>
                          <a:schemeClr val="tx1"/>
                        </a:solidFill>
                        <a:effectLst/>
                        <a:latin typeface="Calibri"/>
                        <a:ea typeface="Calibri"/>
                        <a:cs typeface="Times New Roman"/>
                      </a:endParaRPr>
                    </a:p>
                  </a:txBody>
                  <a:tcPr marL="68580" marR="68580" marT="0" marB="0"/>
                </a:tc>
              </a:tr>
              <a:tr h="530500">
                <a:tc>
                  <a:txBody>
                    <a:bodyPr/>
                    <a:lstStyle/>
                    <a:p>
                      <a:pPr marL="457200">
                        <a:lnSpc>
                          <a:spcPct val="150000"/>
                        </a:lnSpc>
                        <a:spcAft>
                          <a:spcPts val="0"/>
                        </a:spcAft>
                      </a:pPr>
                      <a:r>
                        <a:rPr lang="id-ID" sz="1100">
                          <a:solidFill>
                            <a:schemeClr val="tx1"/>
                          </a:solidFill>
                          <a:effectLst/>
                        </a:rPr>
                        <a:t>4</a:t>
                      </a:r>
                      <a:endParaRPr lang="en-GB" sz="1000">
                        <a:solidFill>
                          <a:schemeClr val="tx1"/>
                        </a:solidFill>
                        <a:effectLst/>
                        <a:latin typeface="Calibri"/>
                        <a:ea typeface="Calibri"/>
                        <a:cs typeface="Times New Roman"/>
                      </a:endParaRPr>
                    </a:p>
                  </a:txBody>
                  <a:tcPr marL="68580" marR="68580" marT="0" marB="0"/>
                </a:tc>
                <a:tc>
                  <a:txBody>
                    <a:bodyPr/>
                    <a:lstStyle/>
                    <a:p>
                      <a:pPr marL="457200">
                        <a:lnSpc>
                          <a:spcPct val="150000"/>
                        </a:lnSpc>
                        <a:spcAft>
                          <a:spcPts val="0"/>
                        </a:spcAft>
                      </a:pPr>
                      <a:r>
                        <a:rPr lang="id-ID" sz="1100" dirty="0">
                          <a:solidFill>
                            <a:schemeClr val="tx1"/>
                          </a:solidFill>
                          <a:effectLst/>
                        </a:rPr>
                        <a:t>13.35 WIB</a:t>
                      </a:r>
                      <a:endParaRPr lang="en-GB" sz="1000" dirty="0">
                        <a:solidFill>
                          <a:schemeClr val="tx1"/>
                        </a:solidFill>
                        <a:effectLst/>
                        <a:latin typeface="Calibri"/>
                        <a:ea typeface="Calibri"/>
                        <a:cs typeface="Times New Roman"/>
                      </a:endParaRPr>
                    </a:p>
                  </a:txBody>
                  <a:tcPr marL="68580" marR="68580" marT="0" marB="0"/>
                </a:tc>
                <a:tc>
                  <a:txBody>
                    <a:bodyPr/>
                    <a:lstStyle/>
                    <a:p>
                      <a:pPr marL="457200">
                        <a:lnSpc>
                          <a:spcPct val="150000"/>
                        </a:lnSpc>
                        <a:spcAft>
                          <a:spcPts val="0"/>
                        </a:spcAft>
                      </a:pPr>
                      <a:r>
                        <a:rPr lang="id-ID" sz="1100" dirty="0">
                          <a:solidFill>
                            <a:schemeClr val="tx1"/>
                          </a:solidFill>
                          <a:effectLst/>
                        </a:rPr>
                        <a:t>Materi</a:t>
                      </a:r>
                      <a:endParaRPr lang="en-GB" sz="1000" dirty="0">
                        <a:solidFill>
                          <a:schemeClr val="tx1"/>
                        </a:solidFill>
                        <a:effectLst/>
                        <a:latin typeface="Calibri"/>
                        <a:ea typeface="Calibri"/>
                        <a:cs typeface="Times New Roman"/>
                      </a:endParaRPr>
                    </a:p>
                  </a:txBody>
                  <a:tcPr marL="68580" marR="68580" marT="0" marB="0"/>
                </a:tc>
                <a:tc>
                  <a:txBody>
                    <a:bodyPr/>
                    <a:lstStyle/>
                    <a:p>
                      <a:pPr marL="457200">
                        <a:lnSpc>
                          <a:spcPct val="150000"/>
                        </a:lnSpc>
                        <a:spcAft>
                          <a:spcPts val="1000"/>
                        </a:spcAft>
                      </a:pPr>
                      <a:r>
                        <a:rPr lang="id-ID" sz="1100">
                          <a:solidFill>
                            <a:schemeClr val="tx1"/>
                          </a:solidFill>
                          <a:effectLst/>
                        </a:rPr>
                        <a:t>Fera Ariyani, Amd.Keb</a:t>
                      </a:r>
                      <a:br>
                        <a:rPr lang="id-ID" sz="1100">
                          <a:solidFill>
                            <a:schemeClr val="tx1"/>
                          </a:solidFill>
                          <a:effectLst/>
                        </a:rPr>
                      </a:br>
                      <a:r>
                        <a:rPr lang="id-ID" sz="1100">
                          <a:solidFill>
                            <a:schemeClr val="tx1"/>
                          </a:solidFill>
                          <a:effectLst/>
                        </a:rPr>
                        <a:t>Siti Azizatul Fitri, Amd.Keb</a:t>
                      </a:r>
                      <a:endParaRPr lang="en-GB" sz="1000">
                        <a:solidFill>
                          <a:schemeClr val="tx1"/>
                        </a:solidFill>
                        <a:effectLst/>
                        <a:latin typeface="Calibri"/>
                        <a:ea typeface="Calibri"/>
                        <a:cs typeface="Times New Roman"/>
                      </a:endParaRPr>
                    </a:p>
                  </a:txBody>
                  <a:tcPr marL="68580" marR="68580" marT="0" marB="0"/>
                </a:tc>
              </a:tr>
              <a:tr h="530500">
                <a:tc>
                  <a:txBody>
                    <a:bodyPr/>
                    <a:lstStyle/>
                    <a:p>
                      <a:pPr marL="457200">
                        <a:lnSpc>
                          <a:spcPct val="150000"/>
                        </a:lnSpc>
                        <a:spcAft>
                          <a:spcPts val="0"/>
                        </a:spcAft>
                      </a:pPr>
                      <a:r>
                        <a:rPr lang="id-ID" sz="1100">
                          <a:solidFill>
                            <a:schemeClr val="tx1"/>
                          </a:solidFill>
                          <a:effectLst/>
                        </a:rPr>
                        <a:t>5</a:t>
                      </a:r>
                      <a:endParaRPr lang="en-GB" sz="1000">
                        <a:solidFill>
                          <a:schemeClr val="tx1"/>
                        </a:solidFill>
                        <a:effectLst/>
                        <a:latin typeface="Calibri"/>
                        <a:ea typeface="Calibri"/>
                        <a:cs typeface="Times New Roman"/>
                      </a:endParaRPr>
                    </a:p>
                  </a:txBody>
                  <a:tcPr marL="68580" marR="68580" marT="0" marB="0"/>
                </a:tc>
                <a:tc>
                  <a:txBody>
                    <a:bodyPr/>
                    <a:lstStyle/>
                    <a:p>
                      <a:pPr marL="457200">
                        <a:lnSpc>
                          <a:spcPct val="150000"/>
                        </a:lnSpc>
                        <a:spcAft>
                          <a:spcPts val="0"/>
                        </a:spcAft>
                      </a:pPr>
                      <a:r>
                        <a:rPr lang="id-ID" sz="1100">
                          <a:solidFill>
                            <a:schemeClr val="tx1"/>
                          </a:solidFill>
                          <a:effectLst/>
                        </a:rPr>
                        <a:t>13.45 WIB</a:t>
                      </a:r>
                      <a:endParaRPr lang="en-GB" sz="1000">
                        <a:solidFill>
                          <a:schemeClr val="tx1"/>
                        </a:solidFill>
                        <a:effectLst/>
                        <a:latin typeface="Calibri"/>
                        <a:ea typeface="Calibri"/>
                        <a:cs typeface="Times New Roman"/>
                      </a:endParaRPr>
                    </a:p>
                  </a:txBody>
                  <a:tcPr marL="68580" marR="68580" marT="0" marB="0"/>
                </a:tc>
                <a:tc>
                  <a:txBody>
                    <a:bodyPr/>
                    <a:lstStyle/>
                    <a:p>
                      <a:pPr marL="457200">
                        <a:lnSpc>
                          <a:spcPct val="150000"/>
                        </a:lnSpc>
                        <a:spcAft>
                          <a:spcPts val="0"/>
                        </a:spcAft>
                      </a:pPr>
                      <a:r>
                        <a:rPr lang="id-ID" sz="1100">
                          <a:solidFill>
                            <a:schemeClr val="tx1"/>
                          </a:solidFill>
                          <a:effectLst/>
                        </a:rPr>
                        <a:t>Sesi diskusi</a:t>
                      </a:r>
                      <a:endParaRPr lang="en-GB" sz="1000">
                        <a:solidFill>
                          <a:schemeClr val="tx1"/>
                        </a:solidFill>
                        <a:effectLst/>
                        <a:latin typeface="Calibri"/>
                        <a:ea typeface="Calibri"/>
                        <a:cs typeface="Times New Roman"/>
                      </a:endParaRPr>
                    </a:p>
                  </a:txBody>
                  <a:tcPr marL="68580" marR="68580" marT="0" marB="0"/>
                </a:tc>
                <a:tc>
                  <a:txBody>
                    <a:bodyPr/>
                    <a:lstStyle/>
                    <a:p>
                      <a:pPr marL="457200">
                        <a:lnSpc>
                          <a:spcPct val="150000"/>
                        </a:lnSpc>
                        <a:spcAft>
                          <a:spcPts val="1000"/>
                        </a:spcAft>
                      </a:pPr>
                      <a:r>
                        <a:rPr lang="id-ID" sz="1100">
                          <a:solidFill>
                            <a:schemeClr val="tx1"/>
                          </a:solidFill>
                          <a:effectLst/>
                        </a:rPr>
                        <a:t>Putri Darwati, Amd.Keb</a:t>
                      </a:r>
                      <a:br>
                        <a:rPr lang="id-ID" sz="1100">
                          <a:solidFill>
                            <a:schemeClr val="tx1"/>
                          </a:solidFill>
                          <a:effectLst/>
                        </a:rPr>
                      </a:br>
                      <a:r>
                        <a:rPr lang="id-ID" sz="1100">
                          <a:solidFill>
                            <a:schemeClr val="tx1"/>
                          </a:solidFill>
                          <a:effectLst/>
                        </a:rPr>
                        <a:t>Ameliana Friska Rahmadini, Amd.Keb</a:t>
                      </a:r>
                      <a:endParaRPr lang="en-GB" sz="1000">
                        <a:solidFill>
                          <a:schemeClr val="tx1"/>
                        </a:solidFill>
                        <a:effectLst/>
                        <a:latin typeface="Calibri"/>
                        <a:ea typeface="Calibri"/>
                        <a:cs typeface="Times New Roman"/>
                      </a:endParaRPr>
                    </a:p>
                  </a:txBody>
                  <a:tcPr marL="68580" marR="68580" marT="0" marB="0"/>
                </a:tc>
              </a:tr>
              <a:tr h="250807">
                <a:tc>
                  <a:txBody>
                    <a:bodyPr/>
                    <a:lstStyle/>
                    <a:p>
                      <a:pPr marL="457200">
                        <a:lnSpc>
                          <a:spcPct val="150000"/>
                        </a:lnSpc>
                        <a:spcAft>
                          <a:spcPts val="0"/>
                        </a:spcAft>
                      </a:pPr>
                      <a:r>
                        <a:rPr lang="id-ID" sz="1100">
                          <a:solidFill>
                            <a:schemeClr val="tx1"/>
                          </a:solidFill>
                          <a:effectLst/>
                        </a:rPr>
                        <a:t>6</a:t>
                      </a:r>
                      <a:endParaRPr lang="en-GB" sz="1000">
                        <a:solidFill>
                          <a:schemeClr val="tx1"/>
                        </a:solidFill>
                        <a:effectLst/>
                        <a:latin typeface="Calibri"/>
                        <a:ea typeface="Calibri"/>
                        <a:cs typeface="Times New Roman"/>
                      </a:endParaRPr>
                    </a:p>
                  </a:txBody>
                  <a:tcPr marL="68580" marR="68580" marT="0" marB="0"/>
                </a:tc>
                <a:tc>
                  <a:txBody>
                    <a:bodyPr/>
                    <a:lstStyle/>
                    <a:p>
                      <a:pPr marL="457200">
                        <a:lnSpc>
                          <a:spcPct val="150000"/>
                        </a:lnSpc>
                        <a:spcAft>
                          <a:spcPts val="0"/>
                        </a:spcAft>
                      </a:pPr>
                      <a:r>
                        <a:rPr lang="id-ID" sz="1100">
                          <a:solidFill>
                            <a:schemeClr val="tx1"/>
                          </a:solidFill>
                          <a:effectLst/>
                        </a:rPr>
                        <a:t>14.50 WIB</a:t>
                      </a:r>
                      <a:endParaRPr lang="en-GB" sz="1000">
                        <a:solidFill>
                          <a:schemeClr val="tx1"/>
                        </a:solidFill>
                        <a:effectLst/>
                        <a:latin typeface="Calibri"/>
                        <a:ea typeface="Calibri"/>
                        <a:cs typeface="Times New Roman"/>
                      </a:endParaRPr>
                    </a:p>
                  </a:txBody>
                  <a:tcPr marL="68580" marR="68580" marT="0" marB="0"/>
                </a:tc>
                <a:tc>
                  <a:txBody>
                    <a:bodyPr/>
                    <a:lstStyle/>
                    <a:p>
                      <a:pPr marL="457200">
                        <a:lnSpc>
                          <a:spcPct val="150000"/>
                        </a:lnSpc>
                        <a:spcAft>
                          <a:spcPts val="0"/>
                        </a:spcAft>
                      </a:pPr>
                      <a:r>
                        <a:rPr lang="id-ID" sz="1100">
                          <a:solidFill>
                            <a:schemeClr val="tx1"/>
                          </a:solidFill>
                          <a:effectLst/>
                        </a:rPr>
                        <a:t>Post test</a:t>
                      </a:r>
                      <a:endParaRPr lang="en-GB" sz="1000">
                        <a:solidFill>
                          <a:schemeClr val="tx1"/>
                        </a:solidFill>
                        <a:effectLst/>
                        <a:latin typeface="Calibri"/>
                        <a:ea typeface="Calibri"/>
                        <a:cs typeface="Times New Roman"/>
                      </a:endParaRPr>
                    </a:p>
                  </a:txBody>
                  <a:tcPr marL="68580" marR="68580" marT="0" marB="0"/>
                </a:tc>
                <a:tc>
                  <a:txBody>
                    <a:bodyPr/>
                    <a:lstStyle/>
                    <a:p>
                      <a:pPr marL="457200">
                        <a:lnSpc>
                          <a:spcPct val="150000"/>
                        </a:lnSpc>
                        <a:spcAft>
                          <a:spcPts val="1000"/>
                        </a:spcAft>
                      </a:pPr>
                      <a:r>
                        <a:rPr lang="id-ID" sz="1100">
                          <a:solidFill>
                            <a:schemeClr val="tx1"/>
                          </a:solidFill>
                          <a:effectLst/>
                        </a:rPr>
                        <a:t>Yovita Maria Lorensa, Amd.Keb</a:t>
                      </a:r>
                      <a:endParaRPr lang="en-GB" sz="1000">
                        <a:solidFill>
                          <a:schemeClr val="tx1"/>
                        </a:solidFill>
                        <a:effectLst/>
                        <a:latin typeface="Calibri"/>
                        <a:ea typeface="Calibri"/>
                        <a:cs typeface="Times New Roman"/>
                      </a:endParaRPr>
                    </a:p>
                  </a:txBody>
                  <a:tcPr marL="68580" marR="68580" marT="0" marB="0"/>
                </a:tc>
              </a:tr>
              <a:tr h="250807">
                <a:tc>
                  <a:txBody>
                    <a:bodyPr/>
                    <a:lstStyle/>
                    <a:p>
                      <a:pPr marL="457200">
                        <a:lnSpc>
                          <a:spcPct val="150000"/>
                        </a:lnSpc>
                        <a:spcAft>
                          <a:spcPts val="0"/>
                        </a:spcAft>
                      </a:pPr>
                      <a:r>
                        <a:rPr lang="id-ID" sz="1100">
                          <a:solidFill>
                            <a:schemeClr val="tx1"/>
                          </a:solidFill>
                          <a:effectLst/>
                        </a:rPr>
                        <a:t>7</a:t>
                      </a:r>
                      <a:endParaRPr lang="en-GB" sz="1000">
                        <a:solidFill>
                          <a:schemeClr val="tx1"/>
                        </a:solidFill>
                        <a:effectLst/>
                        <a:latin typeface="Calibri"/>
                        <a:ea typeface="Calibri"/>
                        <a:cs typeface="Times New Roman"/>
                      </a:endParaRPr>
                    </a:p>
                  </a:txBody>
                  <a:tcPr marL="68580" marR="68580" marT="0" marB="0"/>
                </a:tc>
                <a:tc>
                  <a:txBody>
                    <a:bodyPr/>
                    <a:lstStyle/>
                    <a:p>
                      <a:pPr marL="457200">
                        <a:lnSpc>
                          <a:spcPct val="150000"/>
                        </a:lnSpc>
                        <a:spcAft>
                          <a:spcPts val="0"/>
                        </a:spcAft>
                      </a:pPr>
                      <a:r>
                        <a:rPr lang="id-ID" sz="1100">
                          <a:solidFill>
                            <a:schemeClr val="tx1"/>
                          </a:solidFill>
                          <a:effectLst/>
                        </a:rPr>
                        <a:t>15.00 WIB</a:t>
                      </a:r>
                      <a:endParaRPr lang="en-GB" sz="1000">
                        <a:solidFill>
                          <a:schemeClr val="tx1"/>
                        </a:solidFill>
                        <a:effectLst/>
                        <a:latin typeface="Calibri"/>
                        <a:ea typeface="Calibri"/>
                        <a:cs typeface="Times New Roman"/>
                      </a:endParaRPr>
                    </a:p>
                  </a:txBody>
                  <a:tcPr marL="68580" marR="68580" marT="0" marB="0"/>
                </a:tc>
                <a:tc>
                  <a:txBody>
                    <a:bodyPr/>
                    <a:lstStyle/>
                    <a:p>
                      <a:pPr marL="457200">
                        <a:lnSpc>
                          <a:spcPct val="150000"/>
                        </a:lnSpc>
                        <a:spcAft>
                          <a:spcPts val="0"/>
                        </a:spcAft>
                      </a:pPr>
                      <a:r>
                        <a:rPr lang="id-ID" sz="1100">
                          <a:solidFill>
                            <a:schemeClr val="tx1"/>
                          </a:solidFill>
                          <a:effectLst/>
                        </a:rPr>
                        <a:t>Kesimpulan dan penutup</a:t>
                      </a:r>
                      <a:endParaRPr lang="en-GB" sz="1000">
                        <a:solidFill>
                          <a:schemeClr val="tx1"/>
                        </a:solidFill>
                        <a:effectLst/>
                        <a:latin typeface="Calibri"/>
                        <a:ea typeface="Calibri"/>
                        <a:cs typeface="Times New Roman"/>
                      </a:endParaRPr>
                    </a:p>
                  </a:txBody>
                  <a:tcPr marL="68580" marR="68580" marT="0" marB="0"/>
                </a:tc>
                <a:tc>
                  <a:txBody>
                    <a:bodyPr/>
                    <a:lstStyle/>
                    <a:p>
                      <a:pPr marL="457200">
                        <a:lnSpc>
                          <a:spcPct val="150000"/>
                        </a:lnSpc>
                        <a:spcAft>
                          <a:spcPts val="1000"/>
                        </a:spcAft>
                      </a:pPr>
                      <a:r>
                        <a:rPr lang="id-ID" sz="1100">
                          <a:solidFill>
                            <a:schemeClr val="tx1"/>
                          </a:solidFill>
                          <a:effectLst/>
                        </a:rPr>
                        <a:t>Putri Darwati, Amd.Keb</a:t>
                      </a:r>
                      <a:endParaRPr lang="en-GB" sz="1000">
                        <a:solidFill>
                          <a:schemeClr val="tx1"/>
                        </a:solidFill>
                        <a:effectLst/>
                        <a:latin typeface="Calibri"/>
                        <a:ea typeface="Calibri"/>
                        <a:cs typeface="Times New Roman"/>
                      </a:endParaRPr>
                    </a:p>
                  </a:txBody>
                  <a:tcPr marL="68580" marR="68580" marT="0" marB="0"/>
                </a:tc>
              </a:tr>
              <a:tr h="250807">
                <a:tc>
                  <a:txBody>
                    <a:bodyPr/>
                    <a:lstStyle/>
                    <a:p>
                      <a:pPr marL="457200">
                        <a:lnSpc>
                          <a:spcPct val="150000"/>
                        </a:lnSpc>
                        <a:spcAft>
                          <a:spcPts val="0"/>
                        </a:spcAft>
                      </a:pPr>
                      <a:r>
                        <a:rPr lang="id-ID" sz="1100">
                          <a:solidFill>
                            <a:schemeClr val="tx1"/>
                          </a:solidFill>
                          <a:effectLst/>
                        </a:rPr>
                        <a:t>8</a:t>
                      </a:r>
                      <a:endParaRPr lang="en-GB" sz="1000">
                        <a:solidFill>
                          <a:schemeClr val="tx1"/>
                        </a:solidFill>
                        <a:effectLst/>
                        <a:latin typeface="Calibri"/>
                        <a:ea typeface="Calibri"/>
                        <a:cs typeface="Times New Roman"/>
                      </a:endParaRPr>
                    </a:p>
                  </a:txBody>
                  <a:tcPr marL="68580" marR="68580" marT="0" marB="0"/>
                </a:tc>
                <a:tc>
                  <a:txBody>
                    <a:bodyPr/>
                    <a:lstStyle/>
                    <a:p>
                      <a:pPr marL="457200">
                        <a:lnSpc>
                          <a:spcPct val="150000"/>
                        </a:lnSpc>
                        <a:spcAft>
                          <a:spcPts val="0"/>
                        </a:spcAft>
                      </a:pPr>
                      <a:r>
                        <a:rPr lang="id-ID" sz="1100">
                          <a:solidFill>
                            <a:schemeClr val="tx1"/>
                          </a:solidFill>
                          <a:effectLst/>
                        </a:rPr>
                        <a:t>15.10 WIB</a:t>
                      </a:r>
                      <a:endParaRPr lang="en-GB" sz="1000">
                        <a:solidFill>
                          <a:schemeClr val="tx1"/>
                        </a:solidFill>
                        <a:effectLst/>
                        <a:latin typeface="Calibri"/>
                        <a:ea typeface="Calibri"/>
                        <a:cs typeface="Times New Roman"/>
                      </a:endParaRPr>
                    </a:p>
                  </a:txBody>
                  <a:tcPr marL="68580" marR="68580" marT="0" marB="0"/>
                </a:tc>
                <a:tc>
                  <a:txBody>
                    <a:bodyPr/>
                    <a:lstStyle/>
                    <a:p>
                      <a:pPr marL="457200">
                        <a:lnSpc>
                          <a:spcPct val="150000"/>
                        </a:lnSpc>
                        <a:spcAft>
                          <a:spcPts val="0"/>
                        </a:spcAft>
                      </a:pPr>
                      <a:r>
                        <a:rPr lang="id-ID" sz="1100">
                          <a:solidFill>
                            <a:schemeClr val="tx1"/>
                          </a:solidFill>
                          <a:effectLst/>
                        </a:rPr>
                        <a:t>Door prize</a:t>
                      </a:r>
                      <a:endParaRPr lang="en-GB" sz="1000">
                        <a:solidFill>
                          <a:schemeClr val="tx1"/>
                        </a:solidFill>
                        <a:effectLst/>
                        <a:latin typeface="Calibri"/>
                        <a:ea typeface="Calibri"/>
                        <a:cs typeface="Times New Roman"/>
                      </a:endParaRPr>
                    </a:p>
                  </a:txBody>
                  <a:tcPr marL="68580" marR="68580" marT="0" marB="0"/>
                </a:tc>
                <a:tc>
                  <a:txBody>
                    <a:bodyPr/>
                    <a:lstStyle/>
                    <a:p>
                      <a:pPr marL="457200">
                        <a:lnSpc>
                          <a:spcPct val="150000"/>
                        </a:lnSpc>
                        <a:spcAft>
                          <a:spcPts val="1000"/>
                        </a:spcAft>
                      </a:pPr>
                      <a:r>
                        <a:rPr lang="id-ID" sz="1100" dirty="0">
                          <a:solidFill>
                            <a:schemeClr val="tx1"/>
                          </a:solidFill>
                          <a:effectLst/>
                        </a:rPr>
                        <a:t>Ameliana Friska Rahmadini, </a:t>
                      </a:r>
                      <a:endParaRPr lang="en-GB" sz="1000" dirty="0">
                        <a:solidFill>
                          <a:schemeClr val="tx1"/>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616142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5737" y="182456"/>
            <a:ext cx="8374081" cy="367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3568" y="3717032"/>
            <a:ext cx="7344816" cy="2880320"/>
          </a:xfrm>
          <a:prstGeom prst="rect">
            <a:avLst/>
          </a:prstGeom>
          <a:ln/>
        </p:spPr>
        <p:style>
          <a:lnRef idx="2">
            <a:schemeClr val="accent6"/>
          </a:lnRef>
          <a:fillRef idx="1">
            <a:schemeClr val="lt1"/>
          </a:fillRef>
          <a:effectRef idx="0">
            <a:schemeClr val="accent6"/>
          </a:effectRef>
          <a:fontRef idx="minor">
            <a:schemeClr val="dk1"/>
          </a:fontRef>
        </p:style>
      </p:pic>
    </p:spTree>
    <p:extLst>
      <p:ext uri="{BB962C8B-B14F-4D97-AF65-F5344CB8AC3E}">
        <p14:creationId xmlns:p14="http://schemas.microsoft.com/office/powerpoint/2010/main" val="2804560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pPr lvl="0"/>
            <a:r>
              <a:rPr lang="en-GB" sz="2400" b="1" dirty="0" smtClean="0"/>
              <a:t>D. </a:t>
            </a:r>
            <a:r>
              <a:rPr lang="id-ID" sz="2400" b="1" dirty="0" smtClean="0"/>
              <a:t>Pengetahuan </a:t>
            </a:r>
            <a:r>
              <a:rPr lang="id-ID" sz="2400" b="1" dirty="0"/>
              <a:t>remaja setelah dilakukan penyuluhan </a:t>
            </a:r>
            <a:r>
              <a:rPr lang="en-GB" sz="2400" dirty="0"/>
              <a:t/>
            </a:r>
            <a:br>
              <a:rPr lang="en-GB" sz="2400" dirty="0"/>
            </a:br>
            <a:endParaRPr lang="en-GB" sz="2400" dirty="0"/>
          </a:p>
        </p:txBody>
      </p:sp>
      <p:graphicFrame>
        <p:nvGraphicFramePr>
          <p:cNvPr id="10" name="Table 9"/>
          <p:cNvGraphicFramePr>
            <a:graphicFrameLocks noGrp="1"/>
          </p:cNvGraphicFramePr>
          <p:nvPr>
            <p:extLst>
              <p:ext uri="{D42A27DB-BD31-4B8C-83A1-F6EECF244321}">
                <p14:modId xmlns:p14="http://schemas.microsoft.com/office/powerpoint/2010/main" val="2486377304"/>
              </p:ext>
            </p:extLst>
          </p:nvPr>
        </p:nvGraphicFramePr>
        <p:xfrm>
          <a:off x="1187624" y="2391188"/>
          <a:ext cx="6480721" cy="1829900"/>
        </p:xfrm>
        <a:graphic>
          <a:graphicData uri="http://schemas.openxmlformats.org/drawingml/2006/table">
            <a:tbl>
              <a:tblPr firstRow="1" firstCol="1" bandRow="1">
                <a:tableStyleId>{5C22544A-7EE6-4342-B048-85BDC9FD1C3A}</a:tableStyleId>
              </a:tblPr>
              <a:tblGrid>
                <a:gridCol w="2141062"/>
                <a:gridCol w="2155881"/>
                <a:gridCol w="2183778"/>
              </a:tblGrid>
              <a:tr h="1028442">
                <a:tc>
                  <a:txBody>
                    <a:bodyPr/>
                    <a:lstStyle/>
                    <a:p>
                      <a:pPr marL="457200" algn="ctr">
                        <a:lnSpc>
                          <a:spcPct val="150000"/>
                        </a:lnSpc>
                        <a:spcAft>
                          <a:spcPts val="0"/>
                        </a:spcAft>
                      </a:pPr>
                      <a:r>
                        <a:rPr lang="id-ID" sz="1600" dirty="0">
                          <a:solidFill>
                            <a:schemeClr val="tx1"/>
                          </a:solidFill>
                          <a:effectLst/>
                        </a:rPr>
                        <a:t> </a:t>
                      </a:r>
                      <a:endParaRPr lang="en-GB" sz="1600" dirty="0">
                        <a:solidFill>
                          <a:schemeClr val="tx1"/>
                        </a:solidFill>
                        <a:effectLst/>
                      </a:endParaRPr>
                    </a:p>
                    <a:p>
                      <a:pPr marL="457200" algn="ctr">
                        <a:lnSpc>
                          <a:spcPct val="150000"/>
                        </a:lnSpc>
                        <a:spcAft>
                          <a:spcPts val="0"/>
                        </a:spcAft>
                      </a:pPr>
                      <a:r>
                        <a:rPr lang="id-ID" sz="1600" dirty="0">
                          <a:solidFill>
                            <a:schemeClr val="tx1"/>
                          </a:solidFill>
                          <a:effectLst/>
                        </a:rPr>
                        <a:t>         Rata-rata nilai sesudah</a:t>
                      </a:r>
                      <a:endParaRPr lang="en-GB" sz="1600" dirty="0">
                        <a:solidFill>
                          <a:schemeClr val="tx1"/>
                        </a:solidFill>
                        <a:effectLst/>
                        <a:latin typeface="Calibri"/>
                        <a:ea typeface="Calibri"/>
                        <a:cs typeface="Times New Roman"/>
                      </a:endParaRPr>
                    </a:p>
                  </a:txBody>
                  <a:tcPr marL="68580" marR="68580" marT="0" marB="0"/>
                </a:tc>
                <a:tc>
                  <a:txBody>
                    <a:bodyPr/>
                    <a:lstStyle/>
                    <a:p>
                      <a:pPr marL="457200" algn="ctr">
                        <a:lnSpc>
                          <a:spcPct val="150000"/>
                        </a:lnSpc>
                        <a:spcAft>
                          <a:spcPts val="0"/>
                        </a:spcAft>
                      </a:pPr>
                      <a:r>
                        <a:rPr lang="id-ID" sz="1600" dirty="0">
                          <a:solidFill>
                            <a:schemeClr val="tx1"/>
                          </a:solidFill>
                          <a:effectLst/>
                        </a:rPr>
                        <a:t> </a:t>
                      </a:r>
                      <a:endParaRPr lang="en-GB" sz="1600" dirty="0">
                        <a:solidFill>
                          <a:schemeClr val="tx1"/>
                        </a:solidFill>
                        <a:effectLst/>
                      </a:endParaRPr>
                    </a:p>
                    <a:p>
                      <a:pPr marL="457200" algn="ctr">
                        <a:lnSpc>
                          <a:spcPct val="150000"/>
                        </a:lnSpc>
                        <a:spcAft>
                          <a:spcPts val="0"/>
                        </a:spcAft>
                      </a:pPr>
                      <a:r>
                        <a:rPr lang="id-ID" sz="1600" dirty="0">
                          <a:solidFill>
                            <a:schemeClr val="tx1"/>
                          </a:solidFill>
                          <a:effectLst/>
                        </a:rPr>
                        <a:t>  Minimal</a:t>
                      </a:r>
                      <a:endParaRPr lang="en-GB" sz="1600" dirty="0">
                        <a:solidFill>
                          <a:schemeClr val="tx1"/>
                        </a:solidFill>
                        <a:effectLst/>
                        <a:latin typeface="Calibri"/>
                        <a:ea typeface="Calibri"/>
                        <a:cs typeface="Times New Roman"/>
                      </a:endParaRPr>
                    </a:p>
                  </a:txBody>
                  <a:tcPr marL="68580" marR="68580" marT="0" marB="0"/>
                </a:tc>
                <a:tc>
                  <a:txBody>
                    <a:bodyPr/>
                    <a:lstStyle/>
                    <a:p>
                      <a:pPr marL="457200" algn="ctr">
                        <a:lnSpc>
                          <a:spcPct val="150000"/>
                        </a:lnSpc>
                        <a:spcAft>
                          <a:spcPts val="0"/>
                        </a:spcAft>
                      </a:pPr>
                      <a:r>
                        <a:rPr lang="id-ID" sz="1600">
                          <a:solidFill>
                            <a:schemeClr val="tx1"/>
                          </a:solidFill>
                          <a:effectLst/>
                        </a:rPr>
                        <a:t> </a:t>
                      </a:r>
                      <a:endParaRPr lang="en-GB" sz="1600">
                        <a:solidFill>
                          <a:schemeClr val="tx1"/>
                        </a:solidFill>
                        <a:effectLst/>
                      </a:endParaRPr>
                    </a:p>
                    <a:p>
                      <a:pPr marL="457200" algn="ctr">
                        <a:lnSpc>
                          <a:spcPct val="150000"/>
                        </a:lnSpc>
                        <a:spcAft>
                          <a:spcPts val="1000"/>
                        </a:spcAft>
                      </a:pPr>
                      <a:r>
                        <a:rPr lang="id-ID" sz="1600">
                          <a:solidFill>
                            <a:schemeClr val="tx1"/>
                          </a:solidFill>
                          <a:effectLst/>
                        </a:rPr>
                        <a:t>Maksimal</a:t>
                      </a:r>
                      <a:endParaRPr lang="en-GB" sz="1600">
                        <a:solidFill>
                          <a:schemeClr val="tx1"/>
                        </a:solidFill>
                        <a:effectLst/>
                        <a:latin typeface="Calibri"/>
                        <a:ea typeface="Calibri"/>
                        <a:cs typeface="Times New Roman"/>
                      </a:endParaRPr>
                    </a:p>
                  </a:txBody>
                  <a:tcPr marL="68580" marR="68580" marT="0" marB="0"/>
                </a:tc>
              </a:tr>
              <a:tr h="770466">
                <a:tc>
                  <a:txBody>
                    <a:bodyPr/>
                    <a:lstStyle/>
                    <a:p>
                      <a:pPr marL="457200" algn="ctr">
                        <a:lnSpc>
                          <a:spcPct val="150000"/>
                        </a:lnSpc>
                        <a:spcAft>
                          <a:spcPts val="0"/>
                        </a:spcAft>
                      </a:pPr>
                      <a:r>
                        <a:rPr lang="id-ID" sz="1600">
                          <a:solidFill>
                            <a:schemeClr val="tx1"/>
                          </a:solidFill>
                          <a:effectLst/>
                        </a:rPr>
                        <a:t> </a:t>
                      </a:r>
                      <a:endParaRPr lang="en-GB" sz="1600">
                        <a:solidFill>
                          <a:schemeClr val="tx1"/>
                        </a:solidFill>
                        <a:effectLst/>
                      </a:endParaRPr>
                    </a:p>
                    <a:p>
                      <a:pPr marL="457200" algn="ctr">
                        <a:lnSpc>
                          <a:spcPct val="150000"/>
                        </a:lnSpc>
                        <a:spcAft>
                          <a:spcPts val="0"/>
                        </a:spcAft>
                      </a:pPr>
                      <a:r>
                        <a:rPr lang="id-ID" sz="1600">
                          <a:solidFill>
                            <a:schemeClr val="tx1"/>
                          </a:solidFill>
                          <a:effectLst/>
                        </a:rPr>
                        <a:t>   90</a:t>
                      </a:r>
                      <a:endParaRPr lang="en-GB" sz="1600">
                        <a:solidFill>
                          <a:schemeClr val="tx1"/>
                        </a:solidFill>
                        <a:effectLst/>
                        <a:latin typeface="Calibri"/>
                        <a:ea typeface="Calibri"/>
                        <a:cs typeface="Times New Roman"/>
                      </a:endParaRPr>
                    </a:p>
                  </a:txBody>
                  <a:tcPr marL="68580" marR="68580" marT="0" marB="0"/>
                </a:tc>
                <a:tc>
                  <a:txBody>
                    <a:bodyPr/>
                    <a:lstStyle/>
                    <a:p>
                      <a:pPr marL="457200" algn="ctr">
                        <a:lnSpc>
                          <a:spcPct val="150000"/>
                        </a:lnSpc>
                        <a:spcAft>
                          <a:spcPts val="0"/>
                        </a:spcAft>
                      </a:pPr>
                      <a:r>
                        <a:rPr lang="id-ID" sz="1600" dirty="0">
                          <a:solidFill>
                            <a:schemeClr val="tx1"/>
                          </a:solidFill>
                          <a:effectLst/>
                        </a:rPr>
                        <a:t> </a:t>
                      </a:r>
                      <a:endParaRPr lang="en-GB" sz="1600" dirty="0">
                        <a:solidFill>
                          <a:schemeClr val="tx1"/>
                        </a:solidFill>
                        <a:effectLst/>
                      </a:endParaRPr>
                    </a:p>
                    <a:p>
                      <a:pPr marL="457200" algn="ctr">
                        <a:lnSpc>
                          <a:spcPct val="150000"/>
                        </a:lnSpc>
                        <a:spcAft>
                          <a:spcPts val="0"/>
                        </a:spcAft>
                      </a:pPr>
                      <a:r>
                        <a:rPr lang="id-ID" sz="1600" dirty="0">
                          <a:solidFill>
                            <a:schemeClr val="tx1"/>
                          </a:solidFill>
                          <a:effectLst/>
                        </a:rPr>
                        <a:t> 70</a:t>
                      </a:r>
                      <a:endParaRPr lang="en-GB" sz="1600" dirty="0">
                        <a:solidFill>
                          <a:schemeClr val="tx1"/>
                        </a:solidFill>
                        <a:effectLst/>
                        <a:latin typeface="Calibri"/>
                        <a:ea typeface="Calibri"/>
                        <a:cs typeface="Times New Roman"/>
                      </a:endParaRPr>
                    </a:p>
                  </a:txBody>
                  <a:tcPr marL="68580" marR="68580" marT="0" marB="0"/>
                </a:tc>
                <a:tc>
                  <a:txBody>
                    <a:bodyPr/>
                    <a:lstStyle/>
                    <a:p>
                      <a:pPr marL="457200" algn="ctr">
                        <a:lnSpc>
                          <a:spcPct val="150000"/>
                        </a:lnSpc>
                        <a:spcAft>
                          <a:spcPts val="0"/>
                        </a:spcAft>
                      </a:pPr>
                      <a:r>
                        <a:rPr lang="id-ID" sz="1600" dirty="0">
                          <a:solidFill>
                            <a:schemeClr val="tx1"/>
                          </a:solidFill>
                          <a:effectLst/>
                        </a:rPr>
                        <a:t> </a:t>
                      </a:r>
                      <a:endParaRPr lang="en-GB" sz="1600" dirty="0">
                        <a:solidFill>
                          <a:schemeClr val="tx1"/>
                        </a:solidFill>
                        <a:effectLst/>
                      </a:endParaRPr>
                    </a:p>
                    <a:p>
                      <a:pPr marL="457200" algn="ctr">
                        <a:lnSpc>
                          <a:spcPct val="150000"/>
                        </a:lnSpc>
                        <a:spcAft>
                          <a:spcPts val="1000"/>
                        </a:spcAft>
                      </a:pPr>
                      <a:r>
                        <a:rPr lang="id-ID" sz="1600" dirty="0">
                          <a:solidFill>
                            <a:schemeClr val="tx1"/>
                          </a:solidFill>
                          <a:effectLst/>
                        </a:rPr>
                        <a:t> 100</a:t>
                      </a:r>
                      <a:endParaRPr lang="en-GB" sz="1600" dirty="0">
                        <a:solidFill>
                          <a:schemeClr val="tx1"/>
                        </a:solidFill>
                        <a:effectLst/>
                        <a:latin typeface="Calibri"/>
                        <a:ea typeface="Calibri"/>
                        <a:cs typeface="Times New Roman"/>
                      </a:endParaRPr>
                    </a:p>
                  </a:txBody>
                  <a:tcPr marL="68580" marR="68580" marT="0" marB="0"/>
                </a:tc>
              </a:tr>
            </a:tbl>
          </a:graphicData>
        </a:graphic>
      </p:graphicFrame>
      <p:sp>
        <p:nvSpPr>
          <p:cNvPr id="11" name="TextBox 10"/>
          <p:cNvSpPr txBox="1"/>
          <p:nvPr/>
        </p:nvSpPr>
        <p:spPr>
          <a:xfrm>
            <a:off x="1187624" y="4221088"/>
            <a:ext cx="6552728" cy="369332"/>
          </a:xfrm>
          <a:prstGeom prst="rect">
            <a:avLst/>
          </a:prstGeom>
          <a:noFill/>
        </p:spPr>
        <p:txBody>
          <a:bodyPr wrap="square" rtlCol="0">
            <a:spAutoFit/>
          </a:bodyPr>
          <a:lstStyle/>
          <a:p>
            <a:endParaRPr lang="en-GB" dirty="0"/>
          </a:p>
        </p:txBody>
      </p:sp>
    </p:spTree>
    <p:extLst>
      <p:ext uri="{BB962C8B-B14F-4D97-AF65-F5344CB8AC3E}">
        <p14:creationId xmlns:p14="http://schemas.microsoft.com/office/powerpoint/2010/main" val="559257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endParaRPr lang="en-GB" dirty="0"/>
          </a:p>
        </p:txBody>
      </p:sp>
      <p:sp>
        <p:nvSpPr>
          <p:cNvPr id="5" name="Content Placeholder 4"/>
          <p:cNvSpPr>
            <a:spLocks noGrp="1"/>
          </p:cNvSpPr>
          <p:nvPr>
            <p:ph sz="half" idx="1"/>
          </p:nvPr>
        </p:nvSpPr>
        <p:spPr/>
        <p:style>
          <a:lnRef idx="2">
            <a:schemeClr val="dk1"/>
          </a:lnRef>
          <a:fillRef idx="1">
            <a:schemeClr val="lt1"/>
          </a:fillRef>
          <a:effectRef idx="0">
            <a:schemeClr val="dk1"/>
          </a:effectRef>
          <a:fontRef idx="minor">
            <a:schemeClr val="dk1"/>
          </a:fontRef>
        </p:style>
        <p:txBody>
          <a:bodyPr>
            <a:normAutofit fontScale="55000" lnSpcReduction="20000"/>
          </a:bodyPr>
          <a:lstStyle/>
          <a:p>
            <a:pPr marL="0" indent="0" algn="just">
              <a:buNone/>
            </a:pPr>
            <a:r>
              <a:rPr lang="id-ID" dirty="0"/>
              <a:t>Berdasarkan data yang didapatkan nila rata-rata pengetahuan remaja setelah diberikan penyuluhan adalah 90 dengan nilai minimal 70 dan nilai maksimal 100. Hasil dari analisa tersebut menunjukan bahwa setelah diberikan penyuluhan tingkat pengetahuan responden terhadap yoga untuk mengatasi dismenore pada remaja mengalami peningkatan yang cukup baik. </a:t>
            </a:r>
            <a:endParaRPr lang="en-GB" dirty="0" smtClean="0"/>
          </a:p>
          <a:p>
            <a:pPr marL="0" indent="0" algn="just">
              <a:buNone/>
            </a:pPr>
            <a:endParaRPr lang="en-GB" dirty="0"/>
          </a:p>
          <a:p>
            <a:pPr marL="0" indent="0" algn="just">
              <a:buNone/>
            </a:pPr>
            <a:endParaRPr lang="en-GB" dirty="0" smtClean="0"/>
          </a:p>
          <a:p>
            <a:pPr marL="0" indent="0" algn="just">
              <a:buNone/>
            </a:pPr>
            <a:r>
              <a:rPr lang="id-ID" dirty="0" smtClean="0"/>
              <a:t>Hal </a:t>
            </a:r>
            <a:r>
              <a:rPr lang="id-ID" dirty="0"/>
              <a:t>ini sesuai dengan penelitian (Endah, dkk2018) yang mengatakan bahwa terjadi peningkatan pengetahuan setelah dilakukan penyuluhan tentang yoga. Yoga merupakan alat terapi yang paling tepat untuk mengatasi dismenore karena gerakan yang dilakukan saat yoga pada waktu menstruasi merupakan posisi yang dapat merilekskan organ bagian dalam perut termasuk organ reproduksi. </a:t>
            </a:r>
            <a:endParaRPr lang="en-GB" dirty="0"/>
          </a:p>
        </p:txBody>
      </p:sp>
      <p:sp>
        <p:nvSpPr>
          <p:cNvPr id="6" name="Content Placeholder 5"/>
          <p:cNvSpPr>
            <a:spLocks noGrp="1"/>
          </p:cNvSpPr>
          <p:nvPr>
            <p:ph sz="half" idx="2"/>
          </p:nvPr>
        </p:nvSpPr>
        <p:spPr/>
        <p:style>
          <a:lnRef idx="2">
            <a:schemeClr val="dk1"/>
          </a:lnRef>
          <a:fillRef idx="1">
            <a:schemeClr val="lt1"/>
          </a:fillRef>
          <a:effectRef idx="0">
            <a:schemeClr val="dk1"/>
          </a:effectRef>
          <a:fontRef idx="minor">
            <a:schemeClr val="dk1"/>
          </a:fontRef>
        </p:style>
        <p:txBody>
          <a:bodyPr>
            <a:normAutofit fontScale="55000" lnSpcReduction="20000"/>
          </a:bodyPr>
          <a:lstStyle/>
          <a:p>
            <a:pPr algn="just"/>
            <a:r>
              <a:rPr lang="id-ID" dirty="0"/>
              <a:t>Yoga juga dapat dilakukan oleh remaja dalam aktifitas sehari-hari sehingga pada saat menstruasi dan saat nyeri timbul, remaja tidak perlu mengkonsumsi obat analgetik untuk mengurangi nyeri tersebut. Hal ini membantu remaja putri untuk menghindari ketergantungan dengan mengkonsumsi obat analgetik saat menstruasi. </a:t>
            </a:r>
            <a:endParaRPr lang="en-GB" dirty="0" smtClean="0"/>
          </a:p>
          <a:p>
            <a:pPr algn="just"/>
            <a:endParaRPr lang="en-GB" dirty="0"/>
          </a:p>
          <a:p>
            <a:pPr algn="just"/>
            <a:r>
              <a:rPr lang="id-ID" dirty="0" smtClean="0"/>
              <a:t>Hasil </a:t>
            </a:r>
            <a:r>
              <a:rPr lang="id-ID" dirty="0"/>
              <a:t>penelitian yang dilakukan oleh Melda Friska (2015) tentang efektifitas yoga terhadap nyeri saat dismenore pada remaja di Riau menunjukan bahwa yoga sangat efektif dalam menurunkan nyeri saat menstruasi. Didukung oleh penelitian yang dilakukan oleh Kartika(2012) tentang penurunan tingkat dismenore pada mahasiswa Fakultas Ilmu Keperawatan UNPAD menyimpulkan bahwa dengan melakukan yoga responden mengalami penurunan intensitas nyeri. </a:t>
            </a:r>
            <a:endParaRPr lang="en-GB" dirty="0"/>
          </a:p>
          <a:p>
            <a:pPr algn="just"/>
            <a:r>
              <a:rPr lang="en-GB" dirty="0"/>
              <a:t/>
            </a:r>
            <a:br>
              <a:rPr lang="en-GB" dirty="0"/>
            </a:br>
            <a:endParaRPr lang="en-GB" dirty="0"/>
          </a:p>
        </p:txBody>
      </p:sp>
    </p:spTree>
    <p:extLst>
      <p:ext uri="{BB962C8B-B14F-4D97-AF65-F5344CB8AC3E}">
        <p14:creationId xmlns:p14="http://schemas.microsoft.com/office/powerpoint/2010/main" val="1736142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836712"/>
            <a:ext cx="8229600" cy="5289451"/>
          </a:xfrm>
        </p:spPr>
        <p:txBody>
          <a:bodyPr>
            <a:normAutofit fontScale="85000" lnSpcReduction="20000"/>
          </a:bodyPr>
          <a:lstStyle/>
          <a:p>
            <a:pPr algn="just"/>
            <a:r>
              <a:rPr lang="en-US" b="1" dirty="0" err="1"/>
              <a:t>Simpulan</a:t>
            </a:r>
            <a:r>
              <a:rPr lang="id-ID" b="1" dirty="0"/>
              <a:t> : </a:t>
            </a:r>
            <a:r>
              <a:rPr lang="id-ID" dirty="0"/>
              <a:t>Telah dilakukan kegiatan pengabdian masyarakat tentang mengatasi dismenore pada remaja putri usia 17-24 tahun dengan metode yoga. Hasil praktik menunjukkan remaja putri usia 17-24 tahun dapat mempraktikan peragaan yoga untuk mengurangi nyeri menstruasi (disminore</a:t>
            </a:r>
            <a:r>
              <a:rPr lang="id-ID" dirty="0" smtClean="0"/>
              <a:t>)</a:t>
            </a:r>
            <a:endParaRPr lang="en-GB" dirty="0" smtClean="0"/>
          </a:p>
          <a:p>
            <a:pPr marL="0" indent="0" algn="just">
              <a:buNone/>
            </a:pPr>
            <a:endParaRPr lang="en-GB" dirty="0" smtClean="0">
              <a:effectLst/>
            </a:endParaRPr>
          </a:p>
          <a:p>
            <a:pPr algn="just"/>
            <a:r>
              <a:rPr lang="id-ID" b="1" dirty="0"/>
              <a:t>Saran :</a:t>
            </a:r>
            <a:r>
              <a:rPr lang="id-ID" dirty="0"/>
              <a:t> Diharapkan dapat menambah wawasan bagi remaja putri dalam memahami disminore dan dapat menggunakan yoga untuk menangani nyeri saat menstruasi. Saran kepada bidan agar melakukan kegiatan pemberian pendidikan kesehatan komplementer untuk Mengurangi dampak disminore pada remaja putri. </a:t>
            </a:r>
            <a:endParaRPr lang="en-GB" dirty="0"/>
          </a:p>
        </p:txBody>
      </p:sp>
    </p:spTree>
    <p:extLst>
      <p:ext uri="{BB962C8B-B14F-4D97-AF65-F5344CB8AC3E}">
        <p14:creationId xmlns:p14="http://schemas.microsoft.com/office/powerpoint/2010/main" val="34812489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889</Words>
  <Application>Microsoft Office PowerPoint</Application>
  <PresentationFormat>On-screen Show (4:3)</PresentationFormat>
  <Paragraphs>117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Yoga Pada Remaja untuk Mengatasi Dismenore  Dosen Pembimbing : Eti Salafas, S.Si.T., M.Kes  </vt:lpstr>
      <vt:lpstr>PENDAHULUAN</vt:lpstr>
      <vt:lpstr>METODE</vt:lpstr>
      <vt:lpstr> HASIL DAN PEMBAHASAN </vt:lpstr>
      <vt:lpstr>  B. Susunan Acara Penyuluhan Yoga Dalam Mengatasi Dismenore  Tabel 2. Susunan Acara Penyuluhan Yoga Dalam Mengatasi Dismenore    </vt:lpstr>
      <vt:lpstr>PowerPoint Presentation</vt:lpstr>
      <vt:lpstr>D. Pengetahuan remaja setelah dilakukan penyuluhan  </vt:lpstr>
      <vt:lpstr>     </vt:lpstr>
      <vt:lpstr>PowerPoint Presentation</vt:lpstr>
      <vt:lpstr>Daftar Pustaka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Yoga Pada Remaja Untuk Mengatasi Dismenore</dc:title>
  <dc:creator>Windows User</dc:creator>
  <cp:lastModifiedBy>Windows User</cp:lastModifiedBy>
  <cp:revision>13</cp:revision>
  <dcterms:created xsi:type="dcterms:W3CDTF">2021-07-27T22:01:15Z</dcterms:created>
  <dcterms:modified xsi:type="dcterms:W3CDTF">2021-07-27T22:52:34Z</dcterms:modified>
</cp:coreProperties>
</file>